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80" r:id="rId2"/>
    <p:sldId id="281" r:id="rId3"/>
    <p:sldId id="279" r:id="rId4"/>
    <p:sldId id="282" r:id="rId5"/>
    <p:sldId id="268" r:id="rId6"/>
    <p:sldId id="283" r:id="rId7"/>
    <p:sldId id="270" r:id="rId8"/>
    <p:sldId id="284" r:id="rId9"/>
    <p:sldId id="272" r:id="rId10"/>
    <p:sldId id="285" r:id="rId11"/>
    <p:sldId id="274" r:id="rId12"/>
    <p:sldId id="287" r:id="rId13"/>
    <p:sldId id="276" r:id="rId14"/>
    <p:sldId id="265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Report" panose="020B0604020202020204" charset="0"/>
      <p:regular r:id="rId21"/>
      <p:bold r:id="rId22"/>
    </p:embeddedFont>
    <p:embeddedFont>
      <p:font typeface="Twinkl" panose="020B060402020202020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61" userDrawn="1">
          <p15:clr>
            <a:srgbClr val="A4A3A4"/>
          </p15:clr>
        </p15:guide>
        <p15:guide id="10" pos="5307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gztm0FjPfxCFRr77muVQ0nJPk+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CA2"/>
    <a:srgbClr val="D81C33"/>
    <a:srgbClr val="FFFFFF"/>
    <a:srgbClr val="ED6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9" autoAdjust="0"/>
    <p:restoredTop sz="96229" autoAdjust="0"/>
  </p:normalViewPr>
  <p:slideViewPr>
    <p:cSldViewPr snapToGrid="0">
      <p:cViewPr varScale="1">
        <p:scale>
          <a:sx n="72" d="100"/>
          <a:sy n="72" d="100"/>
        </p:scale>
        <p:origin x="1146" y="54"/>
      </p:cViewPr>
      <p:guideLst>
        <p:guide orient="horz" pos="2137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61"/>
        <p:guide pos="53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626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3010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907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7978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1205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9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ttps://www.twinkl.ca/resources/canada-teaching-resources-age-group-2/canada-teaching-resources-age-group-2-topics-festivals-celebrations-and-events/canada-teaching-resources-age-group-2-topics-festivals-celebrations-and-events-remembrance-day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ttps://www.twinkl.ca/resources/canada-teaching-resources-age-group-2/canada-teaching-resources-age-group-2-topics-festivals-celebrations-and-events/canada-teaching-resources-age-group-2-topics-festivals-celebrations-and-events-remembrance-day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ttps://www.twinkl.ca/resources/canada-teaching-resources-age-group-2/canada-teaching-resources-age-group-2-topics-festivals-celebrations-and-events/canada-teaching-resources-age-group-2-topics-festivals-celebrations-and-events-remembrance-day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ttps://www.twinkl.ca/resources/canada-teaching-resources-age-group-2/canada-teaching-resources-age-group-2-topics-festivals-celebrations-and-events/canada-teaching-resources-age-group-2-topics-festivals-celebrations-and-events-remembrance-day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ttps://www.twinkl.ca/resources/canada-teaching-resources-age-group-2/canada-teaching-resources-age-group-2-topics-festivals-celebrations-and-events/canada-teaching-resources-age-group-2-topics-festivals-celebrations-and-events-remembrance-day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D0D8C6-9913-4CDA-8DFF-4E7E57697A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6DADE190-9D2B-4621-8B32-5B2F08DEDEF1}"/>
              </a:ext>
            </a:extLst>
          </p:cNvPr>
          <p:cNvSpPr/>
          <p:nvPr userDrawn="1"/>
        </p:nvSpPr>
        <p:spPr>
          <a:xfrm>
            <a:off x="71718" y="5916706"/>
            <a:ext cx="1138517" cy="851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hlinkClick r:id="rId3"/>
            <a:extLst>
              <a:ext uri="{FF2B5EF4-FFF2-40B4-BE49-F238E27FC236}">
                <a16:creationId xmlns:a16="http://schemas.microsoft.com/office/drawing/2014/main" id="{4E315740-DDD3-423D-AEFD-C4D510027403}"/>
              </a:ext>
            </a:extLst>
          </p:cNvPr>
          <p:cNvSpPr/>
          <p:nvPr userDrawn="1"/>
        </p:nvSpPr>
        <p:spPr>
          <a:xfrm>
            <a:off x="224118" y="6069106"/>
            <a:ext cx="1138517" cy="851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415B5B21-9B42-4E97-AA7A-1F9C517E396C}"/>
              </a:ext>
            </a:extLst>
          </p:cNvPr>
          <p:cNvSpPr/>
          <p:nvPr userDrawn="1"/>
        </p:nvSpPr>
        <p:spPr>
          <a:xfrm>
            <a:off x="8005483" y="6006353"/>
            <a:ext cx="1138517" cy="851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98B9B6-26C9-4C49-BE69-C585DDE789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Google Shape;13;p12"/>
          <p:cNvSpPr/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>
              <a:alpha val="96862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4" name="Google Shape;14;p12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>
                <a:latin typeface="Twinkl" pitchFamily="2" charset="0"/>
                <a:ea typeface="Twinkl" pitchFamily="2" charset="0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EC64E40C-DD15-4724-BD60-98B0D4360E71}"/>
              </a:ext>
            </a:extLst>
          </p:cNvPr>
          <p:cNvSpPr/>
          <p:nvPr userDrawn="1"/>
        </p:nvSpPr>
        <p:spPr>
          <a:xfrm>
            <a:off x="8005483" y="6006353"/>
            <a:ext cx="1138517" cy="851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ims Slide">
  <p:cSld name="Aims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9DCD12-3EE7-400A-BAD5-0D47E06D9B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hlinkClick r:id="rId3"/>
            <a:extLst>
              <a:ext uri="{FF2B5EF4-FFF2-40B4-BE49-F238E27FC236}">
                <a16:creationId xmlns:a16="http://schemas.microsoft.com/office/drawing/2014/main" id="{CE3EE0D3-0295-4DE5-B099-2A13D2373220}"/>
              </a:ext>
            </a:extLst>
          </p:cNvPr>
          <p:cNvSpPr/>
          <p:nvPr userDrawn="1"/>
        </p:nvSpPr>
        <p:spPr>
          <a:xfrm>
            <a:off x="8005483" y="6006353"/>
            <a:ext cx="1138517" cy="851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Box">
  <p:cSld name="Title Slide with Box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760FDC-5705-46F4-9492-16100536E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Google Shape;18;p15"/>
          <p:cNvSpPr/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/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9" name="Google Shape;1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2497" y="5734211"/>
            <a:ext cx="576495" cy="5807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hlinkClick r:id="rId4"/>
            <a:extLst>
              <a:ext uri="{FF2B5EF4-FFF2-40B4-BE49-F238E27FC236}">
                <a16:creationId xmlns:a16="http://schemas.microsoft.com/office/drawing/2014/main" id="{47261F02-2C49-4893-9F66-27B5CB14A594}"/>
              </a:ext>
            </a:extLst>
          </p:cNvPr>
          <p:cNvSpPr/>
          <p:nvPr userDrawn="1"/>
        </p:nvSpPr>
        <p:spPr>
          <a:xfrm>
            <a:off x="7799295" y="5734211"/>
            <a:ext cx="1344706" cy="1123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1FBD3-289A-47AE-8CC7-342A49D9AD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hlinkClick r:id="rId3"/>
            <a:extLst>
              <a:ext uri="{FF2B5EF4-FFF2-40B4-BE49-F238E27FC236}">
                <a16:creationId xmlns:a16="http://schemas.microsoft.com/office/drawing/2014/main" id="{B4B3E831-E5E4-44C8-9EB6-E919D12AACE7}"/>
              </a:ext>
            </a:extLst>
          </p:cNvPr>
          <p:cNvSpPr/>
          <p:nvPr userDrawn="1"/>
        </p:nvSpPr>
        <p:spPr>
          <a:xfrm>
            <a:off x="8005483" y="6006353"/>
            <a:ext cx="1138517" cy="851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6FCADDB7-C889-43AD-B986-D50A0EDCEBB9}"/>
              </a:ext>
            </a:extLst>
          </p:cNvPr>
          <p:cNvSpPr/>
          <p:nvPr userDrawn="1"/>
        </p:nvSpPr>
        <p:spPr>
          <a:xfrm>
            <a:off x="0" y="6006353"/>
            <a:ext cx="1138517" cy="851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3" r:id="rId3"/>
    <p:sldLayoutId id="2147483652" r:id="rId4"/>
    <p:sldLayoutId id="214748365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798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1BBD775-350A-4897-8F9B-16D7292BA3FB}"/>
              </a:ext>
            </a:extLst>
          </p:cNvPr>
          <p:cNvGrpSpPr/>
          <p:nvPr/>
        </p:nvGrpSpPr>
        <p:grpSpPr>
          <a:xfrm>
            <a:off x="1185004" y="1706035"/>
            <a:ext cx="6946372" cy="774215"/>
            <a:chOff x="1195969" y="1706035"/>
            <a:chExt cx="7239859" cy="77421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0EE4F04-EB5D-4C31-B343-1ACEDC414909}"/>
                </a:ext>
              </a:extLst>
            </p:cNvPr>
            <p:cNvSpPr/>
            <p:nvPr/>
          </p:nvSpPr>
          <p:spPr>
            <a:xfrm>
              <a:off x="1195969" y="1706035"/>
              <a:ext cx="7239859" cy="774215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Google Shape;111;p9">
              <a:extLst>
                <a:ext uri="{FF2B5EF4-FFF2-40B4-BE49-F238E27FC236}">
                  <a16:creationId xmlns:a16="http://schemas.microsoft.com/office/drawing/2014/main" id="{5371D3C0-4B8A-40C5-B3FF-BAAEB4683826}"/>
                </a:ext>
              </a:extLst>
            </p:cNvPr>
            <p:cNvSpPr/>
            <p:nvPr/>
          </p:nvSpPr>
          <p:spPr>
            <a:xfrm>
              <a:off x="1757439" y="1793827"/>
              <a:ext cx="6280656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GB" sz="2000" b="0" i="0" u="none" strike="noStrike" dirty="0">
                  <a:solidFill>
                    <a:srgbClr val="000000"/>
                  </a:solidFill>
                  <a:effectLst/>
                  <a:latin typeface="Report" panose="02000506020000020003" pitchFamily="2" charset="0"/>
                </a:rPr>
                <a:t>What is the word we use to describe someone who has fought in a war?</a:t>
              </a:r>
              <a:endParaRPr lang="en-GB" sz="3200" b="0" dirty="0">
                <a:effectLst/>
                <a:latin typeface="Report" panose="02000506020000020003" pitchFamily="2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E6D628-55D3-4B8C-A153-24C42B3B4CF6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Google Shape;110;p9">
            <a:extLst>
              <a:ext uri="{FF2B5EF4-FFF2-40B4-BE49-F238E27FC236}">
                <a16:creationId xmlns:a16="http://schemas.microsoft.com/office/drawing/2014/main" id="{76A06552-BE5F-4E69-9BF5-F20F461E1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07" y="756681"/>
            <a:ext cx="8278325" cy="80101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00506020000020003" pitchFamily="2" charset="0"/>
              </a:rPr>
              <a:t>Question</a:t>
            </a:r>
            <a:endParaRPr sz="6000" dirty="0">
              <a:solidFill>
                <a:srgbClr val="FFFFFF"/>
              </a:solidFill>
              <a:latin typeface="Report" panose="02000506020000020003" pitchFamily="2" charset="0"/>
              <a:ea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7200D0-FA4F-4216-9169-3012E17B67F9}"/>
              </a:ext>
            </a:extLst>
          </p:cNvPr>
          <p:cNvGrpSpPr/>
          <p:nvPr/>
        </p:nvGrpSpPr>
        <p:grpSpPr>
          <a:xfrm>
            <a:off x="801255" y="1692901"/>
            <a:ext cx="799301" cy="799301"/>
            <a:chOff x="801255" y="1692901"/>
            <a:chExt cx="799301" cy="7993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28EBD91-DE0B-4124-88BD-A3898864E669}"/>
                </a:ext>
              </a:extLst>
            </p:cNvPr>
            <p:cNvSpPr/>
            <p:nvPr/>
          </p:nvSpPr>
          <p:spPr>
            <a:xfrm>
              <a:off x="801255" y="1692901"/>
              <a:ext cx="799301" cy="799301"/>
            </a:xfrm>
            <a:prstGeom prst="ellipse">
              <a:avLst/>
            </a:prstGeom>
            <a:solidFill>
              <a:srgbClr val="F39CA2"/>
            </a:solidFill>
            <a:ln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531E6A-2FA6-4A8F-8FAB-14C792494341}"/>
                </a:ext>
              </a:extLst>
            </p:cNvPr>
            <p:cNvSpPr txBox="1"/>
            <p:nvPr/>
          </p:nvSpPr>
          <p:spPr>
            <a:xfrm>
              <a:off x="900724" y="1742964"/>
              <a:ext cx="6055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bg1"/>
                  </a:solidFill>
                  <a:latin typeface="Report" panose="02000506020000020003" pitchFamily="2" charset="0"/>
                </a:rPr>
                <a:t>5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B218659-0695-46E3-9250-5828F37D2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770" y="2879725"/>
            <a:ext cx="1626459" cy="3429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F6F555-476C-4BB1-8A4E-6B6806F44AF9}"/>
              </a:ext>
            </a:extLst>
          </p:cNvPr>
          <p:cNvCxnSpPr>
            <a:cxnSpLocks/>
          </p:cNvCxnSpPr>
          <p:nvPr/>
        </p:nvCxnSpPr>
        <p:spPr>
          <a:xfrm>
            <a:off x="8229598" y="1840432"/>
            <a:ext cx="0" cy="568948"/>
          </a:xfrm>
          <a:prstGeom prst="line">
            <a:avLst/>
          </a:prstGeom>
          <a:ln w="28575">
            <a:solidFill>
              <a:srgbClr val="D81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501162-6C6E-4863-8077-363244AA07E3}"/>
              </a:ext>
            </a:extLst>
          </p:cNvPr>
          <p:cNvCxnSpPr>
            <a:cxnSpLocks/>
          </p:cNvCxnSpPr>
          <p:nvPr/>
        </p:nvCxnSpPr>
        <p:spPr>
          <a:xfrm flipH="1">
            <a:off x="6853115" y="2607326"/>
            <a:ext cx="1073426" cy="0"/>
          </a:xfrm>
          <a:prstGeom prst="line">
            <a:avLst/>
          </a:prstGeom>
          <a:ln w="28575">
            <a:solidFill>
              <a:srgbClr val="F39CA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47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413471B-DA40-49C6-BED7-E5B3494446B1}"/>
              </a:ext>
            </a:extLst>
          </p:cNvPr>
          <p:cNvGrpSpPr/>
          <p:nvPr/>
        </p:nvGrpSpPr>
        <p:grpSpPr>
          <a:xfrm>
            <a:off x="1185003" y="1706035"/>
            <a:ext cx="6981221" cy="799301"/>
            <a:chOff x="1195968" y="1706035"/>
            <a:chExt cx="7276180" cy="159067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55FF2AB-44D7-412B-A9EC-53493AD79B05}"/>
                </a:ext>
              </a:extLst>
            </p:cNvPr>
            <p:cNvSpPr/>
            <p:nvPr/>
          </p:nvSpPr>
          <p:spPr>
            <a:xfrm>
              <a:off x="1195968" y="1706035"/>
              <a:ext cx="7276180" cy="1590670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Google Shape;111;p9">
              <a:extLst>
                <a:ext uri="{FF2B5EF4-FFF2-40B4-BE49-F238E27FC236}">
                  <a16:creationId xmlns:a16="http://schemas.microsoft.com/office/drawing/2014/main" id="{15F857FA-0E59-4229-BA04-0FBAE3151B68}"/>
                </a:ext>
              </a:extLst>
            </p:cNvPr>
            <p:cNvSpPr/>
            <p:nvPr/>
          </p:nvSpPr>
          <p:spPr>
            <a:xfrm>
              <a:off x="1737126" y="2160937"/>
              <a:ext cx="6416882" cy="6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000000"/>
                  </a:solidFill>
                  <a:effectLst/>
                  <a:latin typeface="Report" panose="02000506020000020003" pitchFamily="2" charset="0"/>
                </a:rPr>
                <a:t>A person who has fought in a war is called a veteran.</a:t>
              </a:r>
              <a:endParaRPr sz="2800" dirty="0">
                <a:latin typeface="Report" panose="02000506020000020003" pitchFamily="2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880356-6F74-47BE-A7EB-1C739BB2350D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Google Shape;110;p9"/>
          <p:cNvSpPr>
            <a:spLocks noGrp="1"/>
          </p:cNvSpPr>
          <p:nvPr>
            <p:ph type="title"/>
          </p:nvPr>
        </p:nvSpPr>
        <p:spPr>
          <a:xfrm>
            <a:off x="-81480" y="693214"/>
            <a:ext cx="9225480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B0604020202020204" charset="0"/>
              </a:rPr>
              <a:t>Answer</a:t>
            </a:r>
            <a:endParaRPr sz="6000" dirty="0">
              <a:solidFill>
                <a:srgbClr val="FFFFFF"/>
              </a:solidFill>
              <a:latin typeface="Report" panose="020B0604020202020204" charset="0"/>
              <a:ea typeface="Arial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C09DE3-E9AF-4B86-9BE9-7EA5C89597BB}"/>
              </a:ext>
            </a:extLst>
          </p:cNvPr>
          <p:cNvGrpSpPr/>
          <p:nvPr/>
        </p:nvGrpSpPr>
        <p:grpSpPr>
          <a:xfrm>
            <a:off x="801255" y="1692901"/>
            <a:ext cx="799301" cy="799301"/>
            <a:chOff x="801255" y="1692901"/>
            <a:chExt cx="799301" cy="79930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7E8529F-0BCA-4677-9E9D-D8AC5D8922A3}"/>
                </a:ext>
              </a:extLst>
            </p:cNvPr>
            <p:cNvSpPr/>
            <p:nvPr/>
          </p:nvSpPr>
          <p:spPr>
            <a:xfrm>
              <a:off x="801255" y="1692901"/>
              <a:ext cx="799301" cy="799301"/>
            </a:xfrm>
            <a:prstGeom prst="ellipse">
              <a:avLst/>
            </a:prstGeom>
            <a:solidFill>
              <a:srgbClr val="D81C33"/>
            </a:solidFill>
            <a:ln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0B7780-EE8B-41AD-B6EC-6CA3D66E1210}"/>
                </a:ext>
              </a:extLst>
            </p:cNvPr>
            <p:cNvSpPr txBox="1"/>
            <p:nvPr/>
          </p:nvSpPr>
          <p:spPr>
            <a:xfrm>
              <a:off x="886817" y="1725513"/>
              <a:ext cx="6055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bg1"/>
                  </a:solidFill>
                  <a:latin typeface="Report" panose="02000506020000020003" pitchFamily="2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C5DD75-36E3-4058-A9C4-21EC330E7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940"/>
          <a:stretch/>
        </p:blipFill>
        <p:spPr>
          <a:xfrm>
            <a:off x="5486952" y="2953792"/>
            <a:ext cx="1420849" cy="3456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5DC35E-8335-45CE-A32B-D772458690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513"/>
          <a:stretch/>
        </p:blipFill>
        <p:spPr>
          <a:xfrm>
            <a:off x="3804589" y="2942376"/>
            <a:ext cx="1534822" cy="3467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E59B2-BC41-42E1-973B-9CE62BCA50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650"/>
          <a:stretch/>
        </p:blipFill>
        <p:spPr>
          <a:xfrm>
            <a:off x="2169024" y="2942376"/>
            <a:ext cx="1497077" cy="346747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10F324-D28E-4FB5-9399-F62E894E4320}"/>
              </a:ext>
            </a:extLst>
          </p:cNvPr>
          <p:cNvCxnSpPr>
            <a:cxnSpLocks/>
          </p:cNvCxnSpPr>
          <p:nvPr/>
        </p:nvCxnSpPr>
        <p:spPr>
          <a:xfrm>
            <a:off x="8257123" y="1934620"/>
            <a:ext cx="0" cy="498779"/>
          </a:xfrm>
          <a:prstGeom prst="line">
            <a:avLst/>
          </a:prstGeom>
          <a:ln w="28575">
            <a:solidFill>
              <a:srgbClr val="F39CA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A339727-D45D-4EEC-BEE2-4C099707CB00}"/>
              </a:ext>
            </a:extLst>
          </p:cNvPr>
          <p:cNvCxnSpPr>
            <a:cxnSpLocks/>
          </p:cNvCxnSpPr>
          <p:nvPr/>
        </p:nvCxnSpPr>
        <p:spPr>
          <a:xfrm flipH="1">
            <a:off x="6937534" y="2598272"/>
            <a:ext cx="1073426" cy="0"/>
          </a:xfrm>
          <a:prstGeom prst="line">
            <a:avLst/>
          </a:prstGeom>
          <a:ln w="28575">
            <a:solidFill>
              <a:srgbClr val="D81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03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93B419D-A2F5-40C1-92F7-FD8FF1C62399}"/>
              </a:ext>
            </a:extLst>
          </p:cNvPr>
          <p:cNvGrpSpPr/>
          <p:nvPr/>
        </p:nvGrpSpPr>
        <p:grpSpPr>
          <a:xfrm>
            <a:off x="1185004" y="1706035"/>
            <a:ext cx="6946372" cy="774215"/>
            <a:chOff x="1195969" y="1706035"/>
            <a:chExt cx="7239859" cy="77421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586790E-2499-493A-8886-171033E6C34B}"/>
                </a:ext>
              </a:extLst>
            </p:cNvPr>
            <p:cNvSpPr/>
            <p:nvPr/>
          </p:nvSpPr>
          <p:spPr>
            <a:xfrm>
              <a:off x="1195969" y="1706035"/>
              <a:ext cx="7239859" cy="774215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Google Shape;111;p9">
              <a:extLst>
                <a:ext uri="{FF2B5EF4-FFF2-40B4-BE49-F238E27FC236}">
                  <a16:creationId xmlns:a16="http://schemas.microsoft.com/office/drawing/2014/main" id="{CE4BDE8C-5CCB-4900-B47E-70F896BF6CEB}"/>
                </a:ext>
              </a:extLst>
            </p:cNvPr>
            <p:cNvSpPr/>
            <p:nvPr/>
          </p:nvSpPr>
          <p:spPr>
            <a:xfrm>
              <a:off x="1757439" y="1939068"/>
              <a:ext cx="628065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en-GB" sz="2000" b="0" i="0" u="none" strike="noStrike" dirty="0">
                  <a:solidFill>
                    <a:srgbClr val="000000"/>
                  </a:solidFill>
                  <a:effectLst/>
                  <a:latin typeface="Report" panose="02000506020000020003" pitchFamily="2" charset="0"/>
                </a:rPr>
                <a:t>Why is Remembrance Day so important?</a:t>
              </a:r>
              <a:endParaRPr lang="en-GB" sz="3600" b="0" dirty="0">
                <a:effectLst/>
                <a:latin typeface="Report" panose="02000506020000020003" pitchFamily="2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5B3A03-B534-49D4-94A2-71A06926FB5B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Google Shape;110;p9">
            <a:extLst>
              <a:ext uri="{FF2B5EF4-FFF2-40B4-BE49-F238E27FC236}">
                <a16:creationId xmlns:a16="http://schemas.microsoft.com/office/drawing/2014/main" id="{ED65DBA6-BD47-4BC2-B389-1965DAB84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07" y="756681"/>
            <a:ext cx="8278325" cy="80101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00506020000020003" pitchFamily="2" charset="0"/>
              </a:rPr>
              <a:t>Question</a:t>
            </a:r>
            <a:endParaRPr sz="6000" dirty="0">
              <a:solidFill>
                <a:srgbClr val="FFFFFF"/>
              </a:solidFill>
              <a:latin typeface="Report" panose="02000506020000020003" pitchFamily="2" charset="0"/>
              <a:ea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6C0657-A1EF-49D8-BF5B-00A69C521F02}"/>
              </a:ext>
            </a:extLst>
          </p:cNvPr>
          <p:cNvGrpSpPr/>
          <p:nvPr/>
        </p:nvGrpSpPr>
        <p:grpSpPr>
          <a:xfrm>
            <a:off x="801255" y="1692901"/>
            <a:ext cx="799301" cy="799301"/>
            <a:chOff x="801255" y="1692901"/>
            <a:chExt cx="799301" cy="7993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5ED8CDA-E613-4EBB-AFCA-350838083CDF}"/>
                </a:ext>
              </a:extLst>
            </p:cNvPr>
            <p:cNvSpPr/>
            <p:nvPr/>
          </p:nvSpPr>
          <p:spPr>
            <a:xfrm>
              <a:off x="801255" y="1692901"/>
              <a:ext cx="799301" cy="799301"/>
            </a:xfrm>
            <a:prstGeom prst="ellipse">
              <a:avLst/>
            </a:prstGeom>
            <a:solidFill>
              <a:srgbClr val="F39CA2"/>
            </a:solidFill>
            <a:ln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8D6F33-B10F-48ED-B8EE-55B4A38A15FE}"/>
                </a:ext>
              </a:extLst>
            </p:cNvPr>
            <p:cNvSpPr txBox="1"/>
            <p:nvPr/>
          </p:nvSpPr>
          <p:spPr>
            <a:xfrm>
              <a:off x="900724" y="1742964"/>
              <a:ext cx="6055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bg1"/>
                  </a:solidFill>
                  <a:latin typeface="Report" panose="02000506020000020003" pitchFamily="2" charset="0"/>
                </a:rPr>
                <a:t>6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A4AF9-888F-4F5C-AFFC-18D8477E3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382" y="2952449"/>
            <a:ext cx="3711773" cy="251430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698227-FD5B-41F4-8AF8-D13F5129D8D1}"/>
              </a:ext>
            </a:extLst>
          </p:cNvPr>
          <p:cNvCxnSpPr>
            <a:cxnSpLocks/>
          </p:cNvCxnSpPr>
          <p:nvPr/>
        </p:nvCxnSpPr>
        <p:spPr>
          <a:xfrm>
            <a:off x="8229598" y="1840432"/>
            <a:ext cx="0" cy="419966"/>
          </a:xfrm>
          <a:prstGeom prst="line">
            <a:avLst/>
          </a:prstGeom>
          <a:ln w="28575">
            <a:solidFill>
              <a:srgbClr val="D81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8CB7F8-59DB-4D2D-B7C4-D561FC9084BC}"/>
              </a:ext>
            </a:extLst>
          </p:cNvPr>
          <p:cNvCxnSpPr>
            <a:cxnSpLocks/>
          </p:cNvCxnSpPr>
          <p:nvPr/>
        </p:nvCxnSpPr>
        <p:spPr>
          <a:xfrm flipH="1">
            <a:off x="6853115" y="2607326"/>
            <a:ext cx="1073426" cy="0"/>
          </a:xfrm>
          <a:prstGeom prst="line">
            <a:avLst/>
          </a:prstGeom>
          <a:ln w="28575">
            <a:solidFill>
              <a:srgbClr val="F39CA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99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413471B-DA40-49C6-BED7-E5B3494446B1}"/>
              </a:ext>
            </a:extLst>
          </p:cNvPr>
          <p:cNvGrpSpPr/>
          <p:nvPr/>
        </p:nvGrpSpPr>
        <p:grpSpPr>
          <a:xfrm>
            <a:off x="1185003" y="1706035"/>
            <a:ext cx="6981221" cy="799301"/>
            <a:chOff x="1195968" y="1706035"/>
            <a:chExt cx="7276180" cy="159067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55FF2AB-44D7-412B-A9EC-53493AD79B05}"/>
                </a:ext>
              </a:extLst>
            </p:cNvPr>
            <p:cNvSpPr/>
            <p:nvPr/>
          </p:nvSpPr>
          <p:spPr>
            <a:xfrm>
              <a:off x="1195968" y="1706035"/>
              <a:ext cx="7276180" cy="1590670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Google Shape;111;p9">
              <a:extLst>
                <a:ext uri="{FF2B5EF4-FFF2-40B4-BE49-F238E27FC236}">
                  <a16:creationId xmlns:a16="http://schemas.microsoft.com/office/drawing/2014/main" id="{15F857FA-0E59-4229-BA04-0FBAE3151B68}"/>
                </a:ext>
              </a:extLst>
            </p:cNvPr>
            <p:cNvSpPr/>
            <p:nvPr/>
          </p:nvSpPr>
          <p:spPr>
            <a:xfrm>
              <a:off x="1737126" y="2178953"/>
              <a:ext cx="6416882" cy="6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Let’s have a class discussion!</a:t>
              </a:r>
              <a:endParaRPr sz="3200" dirty="0">
                <a:latin typeface="Report" panose="02000506020000020003" pitchFamily="2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880356-6F74-47BE-A7EB-1C739BB2350D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Google Shape;110;p9"/>
          <p:cNvSpPr>
            <a:spLocks noGrp="1"/>
          </p:cNvSpPr>
          <p:nvPr>
            <p:ph type="title"/>
          </p:nvPr>
        </p:nvSpPr>
        <p:spPr>
          <a:xfrm>
            <a:off x="-81480" y="693214"/>
            <a:ext cx="9225480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B0604020202020204" charset="0"/>
              </a:rPr>
              <a:t>Answer</a:t>
            </a:r>
            <a:endParaRPr sz="6000" dirty="0">
              <a:solidFill>
                <a:srgbClr val="FFFFFF"/>
              </a:solidFill>
              <a:latin typeface="Report" panose="020B0604020202020204" charset="0"/>
              <a:ea typeface="Arial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C09DE3-E9AF-4B86-9BE9-7EA5C89597BB}"/>
              </a:ext>
            </a:extLst>
          </p:cNvPr>
          <p:cNvGrpSpPr/>
          <p:nvPr/>
        </p:nvGrpSpPr>
        <p:grpSpPr>
          <a:xfrm>
            <a:off x="801255" y="1692901"/>
            <a:ext cx="799301" cy="799301"/>
            <a:chOff x="801255" y="1692901"/>
            <a:chExt cx="799301" cy="79930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7E8529F-0BCA-4677-9E9D-D8AC5D8922A3}"/>
                </a:ext>
              </a:extLst>
            </p:cNvPr>
            <p:cNvSpPr/>
            <p:nvPr/>
          </p:nvSpPr>
          <p:spPr>
            <a:xfrm>
              <a:off x="801255" y="1692901"/>
              <a:ext cx="799301" cy="799301"/>
            </a:xfrm>
            <a:prstGeom prst="ellipse">
              <a:avLst/>
            </a:prstGeom>
            <a:solidFill>
              <a:srgbClr val="D81C33"/>
            </a:solidFill>
            <a:ln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0B7780-EE8B-41AD-B6EC-6CA3D66E1210}"/>
                </a:ext>
              </a:extLst>
            </p:cNvPr>
            <p:cNvSpPr txBox="1"/>
            <p:nvPr/>
          </p:nvSpPr>
          <p:spPr>
            <a:xfrm>
              <a:off x="904923" y="1725513"/>
              <a:ext cx="6055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bg1"/>
                  </a:solidFill>
                  <a:latin typeface="Report" panose="02000506020000020003" pitchFamily="2" charset="0"/>
                </a:rPr>
                <a:t>6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ED9D66-AAF6-4E4D-84F5-AD380ED082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002" b="7647"/>
          <a:stretch/>
        </p:blipFill>
        <p:spPr>
          <a:xfrm>
            <a:off x="875412" y="2888056"/>
            <a:ext cx="1822521" cy="39699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DC26E5-7E83-4800-A639-49EC32A8D7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89" r="46813" b="7647"/>
          <a:stretch/>
        </p:blipFill>
        <p:spPr>
          <a:xfrm>
            <a:off x="2930547" y="2901190"/>
            <a:ext cx="1822521" cy="39699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029A59-94D8-4694-BD82-D0F0D3A3F5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516" r="20486" b="7647"/>
          <a:stretch/>
        </p:blipFill>
        <p:spPr>
          <a:xfrm>
            <a:off x="4849882" y="2901190"/>
            <a:ext cx="1822521" cy="39699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8CE29B-A839-47DB-A7C3-B70209BD0C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514" r="-6011" b="7647"/>
          <a:stretch/>
        </p:blipFill>
        <p:spPr>
          <a:xfrm>
            <a:off x="6672402" y="2888056"/>
            <a:ext cx="1931847" cy="396994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14CB917-90FC-4827-B08E-CB57F7FCC274}"/>
              </a:ext>
            </a:extLst>
          </p:cNvPr>
          <p:cNvCxnSpPr>
            <a:cxnSpLocks/>
          </p:cNvCxnSpPr>
          <p:nvPr/>
        </p:nvCxnSpPr>
        <p:spPr>
          <a:xfrm>
            <a:off x="8256757" y="1867591"/>
            <a:ext cx="0" cy="565808"/>
          </a:xfrm>
          <a:prstGeom prst="line">
            <a:avLst/>
          </a:prstGeom>
          <a:ln w="28575">
            <a:solidFill>
              <a:srgbClr val="D81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150304-B627-4A04-8ABB-322CD58A3EF5}"/>
              </a:ext>
            </a:extLst>
          </p:cNvPr>
          <p:cNvCxnSpPr>
            <a:cxnSpLocks/>
          </p:cNvCxnSpPr>
          <p:nvPr/>
        </p:nvCxnSpPr>
        <p:spPr>
          <a:xfrm flipH="1">
            <a:off x="6880274" y="2634485"/>
            <a:ext cx="1073426" cy="0"/>
          </a:xfrm>
          <a:prstGeom prst="line">
            <a:avLst/>
          </a:prstGeom>
          <a:ln w="28575">
            <a:solidFill>
              <a:srgbClr val="F39CA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62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AD3FF7-D639-4D48-B084-8937741A2E2D}"/>
              </a:ext>
            </a:extLst>
          </p:cNvPr>
          <p:cNvGrpSpPr/>
          <p:nvPr/>
        </p:nvGrpSpPr>
        <p:grpSpPr>
          <a:xfrm>
            <a:off x="1185004" y="1706035"/>
            <a:ext cx="6990276" cy="774215"/>
            <a:chOff x="1195969" y="1706035"/>
            <a:chExt cx="7285618" cy="77421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D0F6537-1CF0-4FC7-88FF-929FC4FA6737}"/>
                </a:ext>
              </a:extLst>
            </p:cNvPr>
            <p:cNvSpPr/>
            <p:nvPr/>
          </p:nvSpPr>
          <p:spPr>
            <a:xfrm>
              <a:off x="1195969" y="1706035"/>
              <a:ext cx="7239859" cy="774215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Google Shape;111;p9">
              <a:extLst>
                <a:ext uri="{FF2B5EF4-FFF2-40B4-BE49-F238E27FC236}">
                  <a16:creationId xmlns:a16="http://schemas.microsoft.com/office/drawing/2014/main" id="{D714A91A-029B-49B7-94FC-6D629D940E31}"/>
                </a:ext>
              </a:extLst>
            </p:cNvPr>
            <p:cNvSpPr/>
            <p:nvPr/>
          </p:nvSpPr>
          <p:spPr>
            <a:xfrm>
              <a:off x="1706137" y="1952621"/>
              <a:ext cx="677545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000000"/>
                  </a:solidFill>
                  <a:effectLst/>
                  <a:latin typeface="Report" panose="02000506020000020003" pitchFamily="2" charset="0"/>
                </a:rPr>
                <a:t>When is Remembrance Day?</a:t>
              </a:r>
              <a:endParaRPr sz="1600" dirty="0">
                <a:latin typeface="Report" panose="02000506020000020003" pitchFamily="2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5457C4-EAA1-455C-AABA-CC5DA5FACAD5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B183E6-FF4C-4112-8ECC-28E5E045C501}"/>
              </a:ext>
            </a:extLst>
          </p:cNvPr>
          <p:cNvGrpSpPr/>
          <p:nvPr/>
        </p:nvGrpSpPr>
        <p:grpSpPr>
          <a:xfrm>
            <a:off x="801255" y="1692901"/>
            <a:ext cx="799301" cy="799301"/>
            <a:chOff x="801255" y="1692901"/>
            <a:chExt cx="799301" cy="7993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267EB8-7017-4CEC-8406-107BDD610C99}"/>
                </a:ext>
              </a:extLst>
            </p:cNvPr>
            <p:cNvSpPr/>
            <p:nvPr/>
          </p:nvSpPr>
          <p:spPr>
            <a:xfrm>
              <a:off x="801255" y="1692901"/>
              <a:ext cx="799301" cy="799301"/>
            </a:xfrm>
            <a:prstGeom prst="ellipse">
              <a:avLst/>
            </a:prstGeom>
            <a:solidFill>
              <a:srgbClr val="F39CA2"/>
            </a:solidFill>
            <a:ln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922720-B477-42AD-AA9C-2C8CD40CF9C2}"/>
                </a:ext>
              </a:extLst>
            </p:cNvPr>
            <p:cNvSpPr txBox="1"/>
            <p:nvPr/>
          </p:nvSpPr>
          <p:spPr>
            <a:xfrm>
              <a:off x="882618" y="1733911"/>
              <a:ext cx="6055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bg1"/>
                  </a:solidFill>
                  <a:latin typeface="Report" panose="02000506020000020003" pitchFamily="2" charset="0"/>
                </a:rPr>
                <a:t>1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388DB2-5563-4756-8774-0E05BACB5B0B}"/>
              </a:ext>
            </a:extLst>
          </p:cNvPr>
          <p:cNvCxnSpPr>
            <a:cxnSpLocks/>
          </p:cNvCxnSpPr>
          <p:nvPr/>
        </p:nvCxnSpPr>
        <p:spPr>
          <a:xfrm>
            <a:off x="8211492" y="1840432"/>
            <a:ext cx="0" cy="419966"/>
          </a:xfrm>
          <a:prstGeom prst="line">
            <a:avLst/>
          </a:prstGeom>
          <a:ln w="28575">
            <a:solidFill>
              <a:srgbClr val="D81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EE8727-5BBD-4181-B33F-725C3EB0AA4C}"/>
              </a:ext>
            </a:extLst>
          </p:cNvPr>
          <p:cNvCxnSpPr>
            <a:cxnSpLocks/>
          </p:cNvCxnSpPr>
          <p:nvPr/>
        </p:nvCxnSpPr>
        <p:spPr>
          <a:xfrm flipH="1">
            <a:off x="6835009" y="2607326"/>
            <a:ext cx="1073426" cy="0"/>
          </a:xfrm>
          <a:prstGeom prst="line">
            <a:avLst/>
          </a:prstGeom>
          <a:ln w="28575">
            <a:solidFill>
              <a:srgbClr val="F39CA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162BCBA-F0A7-4228-856C-888C39CB2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047" y="2607326"/>
            <a:ext cx="3422443" cy="3493993"/>
          </a:xfrm>
          <a:prstGeom prst="rect">
            <a:avLst/>
          </a:prstGeom>
        </p:spPr>
      </p:pic>
      <p:sp>
        <p:nvSpPr>
          <p:cNvPr id="14" name="Google Shape;110;p9">
            <a:extLst>
              <a:ext uri="{FF2B5EF4-FFF2-40B4-BE49-F238E27FC236}">
                <a16:creationId xmlns:a16="http://schemas.microsoft.com/office/drawing/2014/main" id="{EC4C65B7-DD83-4EB5-8480-38B68F46C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07" y="756681"/>
            <a:ext cx="8278325" cy="80101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00506020000020003" pitchFamily="2" charset="0"/>
              </a:rPr>
              <a:t>Question</a:t>
            </a:r>
            <a:endParaRPr sz="6000" dirty="0">
              <a:solidFill>
                <a:srgbClr val="FFFFFF"/>
              </a:solidFill>
              <a:latin typeface="Report" panose="02000506020000020003" pitchFamily="2" charset="0"/>
              <a:ea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4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413471B-DA40-49C6-BED7-E5B3494446B1}"/>
              </a:ext>
            </a:extLst>
          </p:cNvPr>
          <p:cNvGrpSpPr/>
          <p:nvPr/>
        </p:nvGrpSpPr>
        <p:grpSpPr>
          <a:xfrm>
            <a:off x="1185003" y="1706035"/>
            <a:ext cx="6981221" cy="1447508"/>
            <a:chOff x="1195968" y="1706035"/>
            <a:chExt cx="7276180" cy="144750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55FF2AB-44D7-412B-A9EC-53493AD79B05}"/>
                </a:ext>
              </a:extLst>
            </p:cNvPr>
            <p:cNvSpPr/>
            <p:nvPr/>
          </p:nvSpPr>
          <p:spPr>
            <a:xfrm>
              <a:off x="1195968" y="1706035"/>
              <a:ext cx="7276180" cy="1447508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Google Shape;111;p9">
              <a:extLst>
                <a:ext uri="{FF2B5EF4-FFF2-40B4-BE49-F238E27FC236}">
                  <a16:creationId xmlns:a16="http://schemas.microsoft.com/office/drawing/2014/main" id="{15F857FA-0E59-4229-BA04-0FBAE3151B68}"/>
                </a:ext>
              </a:extLst>
            </p:cNvPr>
            <p:cNvSpPr/>
            <p:nvPr/>
          </p:nvSpPr>
          <p:spPr>
            <a:xfrm>
              <a:off x="1706137" y="1781054"/>
              <a:ext cx="641688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333333"/>
                  </a:solidFill>
                  <a:effectLst/>
                  <a:latin typeface="Report" panose="02000506020000020003" pitchFamily="2" charset="0"/>
                </a:rPr>
                <a:t>Remembrance Day is observed every year on November 11th. We have a moment of silence at 11 a.m., to remember all of the people who have sacrificed for us to have peace and freedom in our beautiful country.</a:t>
              </a:r>
              <a:endParaRPr sz="1800" dirty="0">
                <a:latin typeface="Report" panose="02000506020000020003" pitchFamily="2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880356-6F74-47BE-A7EB-1C739BB2350D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Google Shape;110;p9"/>
          <p:cNvSpPr>
            <a:spLocks noGrp="1"/>
          </p:cNvSpPr>
          <p:nvPr>
            <p:ph type="title"/>
          </p:nvPr>
        </p:nvSpPr>
        <p:spPr>
          <a:xfrm>
            <a:off x="-81480" y="693214"/>
            <a:ext cx="9225480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B0604020202020204" charset="0"/>
              </a:rPr>
              <a:t>Answer</a:t>
            </a:r>
            <a:endParaRPr sz="6000" dirty="0">
              <a:solidFill>
                <a:srgbClr val="FFFFFF"/>
              </a:solidFill>
              <a:latin typeface="Report" panose="020B0604020202020204" charset="0"/>
              <a:ea typeface="Arial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C09DE3-E9AF-4B86-9BE9-7EA5C89597BB}"/>
              </a:ext>
            </a:extLst>
          </p:cNvPr>
          <p:cNvGrpSpPr/>
          <p:nvPr/>
        </p:nvGrpSpPr>
        <p:grpSpPr>
          <a:xfrm>
            <a:off x="801255" y="1692901"/>
            <a:ext cx="799301" cy="799301"/>
            <a:chOff x="801255" y="1692901"/>
            <a:chExt cx="799301" cy="79930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7E8529F-0BCA-4677-9E9D-D8AC5D8922A3}"/>
                </a:ext>
              </a:extLst>
            </p:cNvPr>
            <p:cNvSpPr/>
            <p:nvPr/>
          </p:nvSpPr>
          <p:spPr>
            <a:xfrm>
              <a:off x="801255" y="1692901"/>
              <a:ext cx="799301" cy="799301"/>
            </a:xfrm>
            <a:prstGeom prst="ellipse">
              <a:avLst/>
            </a:prstGeom>
            <a:solidFill>
              <a:srgbClr val="D81C33"/>
            </a:solidFill>
            <a:ln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0B7780-EE8B-41AD-B6EC-6CA3D66E1210}"/>
                </a:ext>
              </a:extLst>
            </p:cNvPr>
            <p:cNvSpPr txBox="1"/>
            <p:nvPr/>
          </p:nvSpPr>
          <p:spPr>
            <a:xfrm>
              <a:off x="886817" y="1725513"/>
              <a:ext cx="6055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bg1"/>
                  </a:solidFill>
                  <a:latin typeface="Report" panose="02000506020000020003" pitchFamily="2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D23E0F6-1DBA-4694-8731-697FE7178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260" y="3555019"/>
            <a:ext cx="3593480" cy="2561447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CEFAA14-B048-4F33-B013-36845CEB893E}"/>
              </a:ext>
            </a:extLst>
          </p:cNvPr>
          <p:cNvCxnSpPr>
            <a:cxnSpLocks/>
          </p:cNvCxnSpPr>
          <p:nvPr/>
        </p:nvCxnSpPr>
        <p:spPr>
          <a:xfrm>
            <a:off x="8274866" y="2154725"/>
            <a:ext cx="0" cy="757522"/>
          </a:xfrm>
          <a:prstGeom prst="line">
            <a:avLst/>
          </a:prstGeom>
          <a:ln w="28575">
            <a:solidFill>
              <a:srgbClr val="F39CA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95A37F1-E1D3-4820-918B-4F5C9B502450}"/>
              </a:ext>
            </a:extLst>
          </p:cNvPr>
          <p:cNvCxnSpPr>
            <a:cxnSpLocks/>
          </p:cNvCxnSpPr>
          <p:nvPr/>
        </p:nvCxnSpPr>
        <p:spPr>
          <a:xfrm flipH="1">
            <a:off x="6862170" y="3259175"/>
            <a:ext cx="1073426" cy="0"/>
          </a:xfrm>
          <a:prstGeom prst="line">
            <a:avLst/>
          </a:prstGeom>
          <a:ln w="28575">
            <a:solidFill>
              <a:srgbClr val="D81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35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049FAD5-7A1A-461E-BC9D-57D886B5DC3E}"/>
              </a:ext>
            </a:extLst>
          </p:cNvPr>
          <p:cNvGrpSpPr/>
          <p:nvPr/>
        </p:nvGrpSpPr>
        <p:grpSpPr>
          <a:xfrm>
            <a:off x="1185004" y="1706035"/>
            <a:ext cx="6990276" cy="774215"/>
            <a:chOff x="1195969" y="1706035"/>
            <a:chExt cx="7285618" cy="77421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BA4C32F-9822-4928-8C54-58E4085A4AE9}"/>
                </a:ext>
              </a:extLst>
            </p:cNvPr>
            <p:cNvSpPr/>
            <p:nvPr/>
          </p:nvSpPr>
          <p:spPr>
            <a:xfrm>
              <a:off x="1195969" y="1706035"/>
              <a:ext cx="7239859" cy="774215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Google Shape;111;p9">
              <a:extLst>
                <a:ext uri="{FF2B5EF4-FFF2-40B4-BE49-F238E27FC236}">
                  <a16:creationId xmlns:a16="http://schemas.microsoft.com/office/drawing/2014/main" id="{D479AC9E-F1F0-4424-809E-54F0CB8461A0}"/>
                </a:ext>
              </a:extLst>
            </p:cNvPr>
            <p:cNvSpPr/>
            <p:nvPr/>
          </p:nvSpPr>
          <p:spPr>
            <a:xfrm>
              <a:off x="1706137" y="1952621"/>
              <a:ext cx="677545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000000"/>
                  </a:solidFill>
                  <a:effectLst/>
                  <a:latin typeface="Report" panose="02000506020000020003" pitchFamily="2" charset="0"/>
                </a:rPr>
                <a:t>What is Remembrance Day?</a:t>
              </a:r>
              <a:endParaRPr lang="en-GB" sz="1600" dirty="0">
                <a:latin typeface="Report" panose="02000506020000020003" pitchFamily="2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ABF45C-5382-4FF0-8BB0-F7D2B3BF5F89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Google Shape;110;p9">
            <a:extLst>
              <a:ext uri="{FF2B5EF4-FFF2-40B4-BE49-F238E27FC236}">
                <a16:creationId xmlns:a16="http://schemas.microsoft.com/office/drawing/2014/main" id="{04C9BB65-0EE5-47B5-9962-C69FA8596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07" y="756681"/>
            <a:ext cx="8278325" cy="80101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00506020000020003" pitchFamily="2" charset="0"/>
              </a:rPr>
              <a:t>Question</a:t>
            </a:r>
            <a:endParaRPr sz="6000" dirty="0">
              <a:solidFill>
                <a:srgbClr val="FFFFFF"/>
              </a:solidFill>
              <a:latin typeface="Report" panose="02000506020000020003" pitchFamily="2" charset="0"/>
              <a:ea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928F9F-E831-4733-BDEB-7B1DEFB568FF}"/>
              </a:ext>
            </a:extLst>
          </p:cNvPr>
          <p:cNvGrpSpPr/>
          <p:nvPr/>
        </p:nvGrpSpPr>
        <p:grpSpPr>
          <a:xfrm>
            <a:off x="801255" y="1692901"/>
            <a:ext cx="799301" cy="799301"/>
            <a:chOff x="801255" y="1692901"/>
            <a:chExt cx="799301" cy="7993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4A97A5F-C66E-4CE9-8B29-E3C94EB7F310}"/>
                </a:ext>
              </a:extLst>
            </p:cNvPr>
            <p:cNvSpPr/>
            <p:nvPr/>
          </p:nvSpPr>
          <p:spPr>
            <a:xfrm>
              <a:off x="801255" y="1692901"/>
              <a:ext cx="799301" cy="799301"/>
            </a:xfrm>
            <a:prstGeom prst="ellipse">
              <a:avLst/>
            </a:prstGeom>
            <a:solidFill>
              <a:srgbClr val="F39CA2"/>
            </a:solidFill>
            <a:ln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1BE7F8-3E6B-4141-B5B1-79BDD429A6F2}"/>
                </a:ext>
              </a:extLst>
            </p:cNvPr>
            <p:cNvSpPr txBox="1"/>
            <p:nvPr/>
          </p:nvSpPr>
          <p:spPr>
            <a:xfrm>
              <a:off x="882618" y="1733911"/>
              <a:ext cx="6055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bg1"/>
                  </a:solidFill>
                  <a:latin typeface="Report" panose="02000506020000020003" pitchFamily="2" charset="0"/>
                </a:rPr>
                <a:t>2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44DD031-A08C-42E4-96E8-DA190DC0F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584" y="2875172"/>
            <a:ext cx="3463874" cy="30654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71992E-39F2-4CCC-88D5-D906C5C8088A}"/>
              </a:ext>
            </a:extLst>
          </p:cNvPr>
          <p:cNvCxnSpPr>
            <a:cxnSpLocks/>
          </p:cNvCxnSpPr>
          <p:nvPr/>
        </p:nvCxnSpPr>
        <p:spPr>
          <a:xfrm>
            <a:off x="8211492" y="1840432"/>
            <a:ext cx="0" cy="419966"/>
          </a:xfrm>
          <a:prstGeom prst="line">
            <a:avLst/>
          </a:prstGeom>
          <a:ln w="28575">
            <a:solidFill>
              <a:srgbClr val="D81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3691FE-F023-47FA-8B24-CF458F1B40B7}"/>
              </a:ext>
            </a:extLst>
          </p:cNvPr>
          <p:cNvCxnSpPr>
            <a:cxnSpLocks/>
          </p:cNvCxnSpPr>
          <p:nvPr/>
        </p:nvCxnSpPr>
        <p:spPr>
          <a:xfrm flipH="1">
            <a:off x="6835009" y="2607326"/>
            <a:ext cx="1073426" cy="0"/>
          </a:xfrm>
          <a:prstGeom prst="line">
            <a:avLst/>
          </a:prstGeom>
          <a:ln w="28575">
            <a:solidFill>
              <a:srgbClr val="F39CA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11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413471B-DA40-49C6-BED7-E5B3494446B1}"/>
              </a:ext>
            </a:extLst>
          </p:cNvPr>
          <p:cNvGrpSpPr/>
          <p:nvPr/>
        </p:nvGrpSpPr>
        <p:grpSpPr>
          <a:xfrm>
            <a:off x="1185003" y="1706035"/>
            <a:ext cx="6981221" cy="799301"/>
            <a:chOff x="1195968" y="1706035"/>
            <a:chExt cx="7276180" cy="159067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55FF2AB-44D7-412B-A9EC-53493AD79B05}"/>
                </a:ext>
              </a:extLst>
            </p:cNvPr>
            <p:cNvSpPr/>
            <p:nvPr/>
          </p:nvSpPr>
          <p:spPr>
            <a:xfrm>
              <a:off x="1195968" y="1706035"/>
              <a:ext cx="7276180" cy="1590670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Google Shape;111;p9">
              <a:extLst>
                <a:ext uri="{FF2B5EF4-FFF2-40B4-BE49-F238E27FC236}">
                  <a16:creationId xmlns:a16="http://schemas.microsoft.com/office/drawing/2014/main" id="{15F857FA-0E59-4229-BA04-0FBAE3151B68}"/>
                </a:ext>
              </a:extLst>
            </p:cNvPr>
            <p:cNvSpPr/>
            <p:nvPr/>
          </p:nvSpPr>
          <p:spPr>
            <a:xfrm>
              <a:off x="1706137" y="1833800"/>
              <a:ext cx="6416882" cy="615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000000"/>
                  </a:solidFill>
                  <a:effectLst/>
                  <a:latin typeface="Report" panose="02000506020000020003" pitchFamily="2" charset="0"/>
                </a:rPr>
                <a:t>On Remembrance Day, we think about all of the soldiers who have fought in wars to keep us safe.</a:t>
              </a:r>
              <a:endParaRPr sz="2000" dirty="0">
                <a:latin typeface="Report" panose="02000506020000020003" pitchFamily="2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880356-6F74-47BE-A7EB-1C739BB2350D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Google Shape;110;p9"/>
          <p:cNvSpPr>
            <a:spLocks noGrp="1"/>
          </p:cNvSpPr>
          <p:nvPr>
            <p:ph type="title"/>
          </p:nvPr>
        </p:nvSpPr>
        <p:spPr>
          <a:xfrm>
            <a:off x="-81480" y="693214"/>
            <a:ext cx="9225480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B0604020202020204" charset="0"/>
              </a:rPr>
              <a:t>Answer</a:t>
            </a:r>
            <a:endParaRPr sz="6000" dirty="0">
              <a:solidFill>
                <a:srgbClr val="FFFFFF"/>
              </a:solidFill>
              <a:latin typeface="Report" panose="020B0604020202020204" charset="0"/>
              <a:ea typeface="Arial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C09DE3-E9AF-4B86-9BE9-7EA5C89597BB}"/>
              </a:ext>
            </a:extLst>
          </p:cNvPr>
          <p:cNvGrpSpPr/>
          <p:nvPr/>
        </p:nvGrpSpPr>
        <p:grpSpPr>
          <a:xfrm>
            <a:off x="801255" y="1692901"/>
            <a:ext cx="799301" cy="799301"/>
            <a:chOff x="801255" y="1692901"/>
            <a:chExt cx="799301" cy="79930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7E8529F-0BCA-4677-9E9D-D8AC5D8922A3}"/>
                </a:ext>
              </a:extLst>
            </p:cNvPr>
            <p:cNvSpPr/>
            <p:nvPr/>
          </p:nvSpPr>
          <p:spPr>
            <a:xfrm>
              <a:off x="801255" y="1692901"/>
              <a:ext cx="799301" cy="799301"/>
            </a:xfrm>
            <a:prstGeom prst="ellipse">
              <a:avLst/>
            </a:prstGeom>
            <a:solidFill>
              <a:srgbClr val="D81C33"/>
            </a:solidFill>
            <a:ln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0B7780-EE8B-41AD-B6EC-6CA3D66E1210}"/>
                </a:ext>
              </a:extLst>
            </p:cNvPr>
            <p:cNvSpPr txBox="1"/>
            <p:nvPr/>
          </p:nvSpPr>
          <p:spPr>
            <a:xfrm>
              <a:off x="886817" y="1725513"/>
              <a:ext cx="6055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bg1"/>
                  </a:solidFill>
                  <a:latin typeface="Report" panose="02000506020000020003" pitchFamily="2" charset="0"/>
                </a:rPr>
                <a:t>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E7A6EA1-0DC0-4497-A145-7B6BB7938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75"/>
          <a:stretch/>
        </p:blipFill>
        <p:spPr>
          <a:xfrm>
            <a:off x="1492376" y="2872965"/>
            <a:ext cx="3001295" cy="417515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925BA2-418D-4AE7-A173-7BB90C2D40D0}"/>
              </a:ext>
            </a:extLst>
          </p:cNvPr>
          <p:cNvCxnSpPr>
            <a:cxnSpLocks/>
          </p:cNvCxnSpPr>
          <p:nvPr/>
        </p:nvCxnSpPr>
        <p:spPr>
          <a:xfrm>
            <a:off x="8274866" y="1882568"/>
            <a:ext cx="0" cy="419966"/>
          </a:xfrm>
          <a:prstGeom prst="line">
            <a:avLst/>
          </a:prstGeom>
          <a:ln w="28575">
            <a:solidFill>
              <a:srgbClr val="F39CA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D8BDDEE-3381-4EA7-A8FC-68968C99A996}"/>
              </a:ext>
            </a:extLst>
          </p:cNvPr>
          <p:cNvCxnSpPr>
            <a:cxnSpLocks/>
          </p:cNvCxnSpPr>
          <p:nvPr/>
        </p:nvCxnSpPr>
        <p:spPr>
          <a:xfrm flipH="1">
            <a:off x="6979865" y="2625433"/>
            <a:ext cx="1073426" cy="0"/>
          </a:xfrm>
          <a:prstGeom prst="line">
            <a:avLst/>
          </a:prstGeom>
          <a:ln w="28575">
            <a:solidFill>
              <a:srgbClr val="D81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23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B07E830-0896-4DD8-B041-6F2A07BE2E54}"/>
              </a:ext>
            </a:extLst>
          </p:cNvPr>
          <p:cNvGrpSpPr/>
          <p:nvPr/>
        </p:nvGrpSpPr>
        <p:grpSpPr>
          <a:xfrm>
            <a:off x="1185004" y="1706035"/>
            <a:ext cx="6946372" cy="774215"/>
            <a:chOff x="1195969" y="1706035"/>
            <a:chExt cx="7239859" cy="77421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720A3BE-7486-4B66-8BA6-0AE8B4A9094C}"/>
                </a:ext>
              </a:extLst>
            </p:cNvPr>
            <p:cNvSpPr/>
            <p:nvPr/>
          </p:nvSpPr>
          <p:spPr>
            <a:xfrm>
              <a:off x="1195969" y="1706035"/>
              <a:ext cx="7239859" cy="774215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Google Shape;111;p9">
              <a:extLst>
                <a:ext uri="{FF2B5EF4-FFF2-40B4-BE49-F238E27FC236}">
                  <a16:creationId xmlns:a16="http://schemas.microsoft.com/office/drawing/2014/main" id="{DD90A8B6-027E-4F6C-8773-9704527F4EC1}"/>
                </a:ext>
              </a:extLst>
            </p:cNvPr>
            <p:cNvSpPr/>
            <p:nvPr/>
          </p:nvSpPr>
          <p:spPr>
            <a:xfrm>
              <a:off x="1733761" y="1952622"/>
              <a:ext cx="655002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000000"/>
                  </a:solidFill>
                  <a:effectLst/>
                  <a:latin typeface="Report" panose="02000506020000020003" pitchFamily="2" charset="0"/>
                </a:rPr>
                <a:t>What is the name of the flower we wear on Remembrance Day?</a:t>
              </a:r>
              <a:endParaRPr lang="en-GB" sz="1800" dirty="0">
                <a:latin typeface="Report" panose="02000506020000020003" pitchFamily="2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55D068-7BF3-4B7C-8901-5299BCD30069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Google Shape;110;p9">
            <a:extLst>
              <a:ext uri="{FF2B5EF4-FFF2-40B4-BE49-F238E27FC236}">
                <a16:creationId xmlns:a16="http://schemas.microsoft.com/office/drawing/2014/main" id="{E4664755-EDDC-4B25-8617-5912FE4B1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07" y="756681"/>
            <a:ext cx="8278325" cy="80101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00506020000020003" pitchFamily="2" charset="0"/>
              </a:rPr>
              <a:t>Question</a:t>
            </a:r>
            <a:endParaRPr sz="6000" dirty="0">
              <a:solidFill>
                <a:srgbClr val="FFFFFF"/>
              </a:solidFill>
              <a:latin typeface="Report" panose="02000506020000020003" pitchFamily="2" charset="0"/>
              <a:ea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FF78F5-A03A-4B75-809D-70C13060E0B9}"/>
              </a:ext>
            </a:extLst>
          </p:cNvPr>
          <p:cNvGrpSpPr/>
          <p:nvPr/>
        </p:nvGrpSpPr>
        <p:grpSpPr>
          <a:xfrm>
            <a:off x="801255" y="1692901"/>
            <a:ext cx="799301" cy="799301"/>
            <a:chOff x="801255" y="1692901"/>
            <a:chExt cx="799301" cy="7993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6CF1C64-E9CA-430E-BA63-57ED8AC32B98}"/>
                </a:ext>
              </a:extLst>
            </p:cNvPr>
            <p:cNvSpPr/>
            <p:nvPr/>
          </p:nvSpPr>
          <p:spPr>
            <a:xfrm>
              <a:off x="801255" y="1692901"/>
              <a:ext cx="799301" cy="799301"/>
            </a:xfrm>
            <a:prstGeom prst="ellipse">
              <a:avLst/>
            </a:prstGeom>
            <a:solidFill>
              <a:srgbClr val="F39CA2"/>
            </a:solidFill>
            <a:ln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F4455D-EF2A-4AC3-AAE3-7007AF666E78}"/>
                </a:ext>
              </a:extLst>
            </p:cNvPr>
            <p:cNvSpPr txBox="1"/>
            <p:nvPr/>
          </p:nvSpPr>
          <p:spPr>
            <a:xfrm>
              <a:off x="882618" y="1733911"/>
              <a:ext cx="6055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bg1"/>
                  </a:solidFill>
                  <a:latin typeface="Report" panose="02000506020000020003" pitchFamily="2" charset="0"/>
                </a:rPr>
                <a:t>3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1E78E49-3CD1-4216-8104-4895A00F0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69"/>
          <a:stretch/>
        </p:blipFill>
        <p:spPr>
          <a:xfrm>
            <a:off x="3879570" y="3179707"/>
            <a:ext cx="1421369" cy="32301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86CD60-5AB3-4595-8905-024DD1DD2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508"/>
          <a:stretch/>
        </p:blipFill>
        <p:spPr>
          <a:xfrm flipH="1">
            <a:off x="5049049" y="3978004"/>
            <a:ext cx="1152340" cy="2450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2139F6-2C69-4378-A87E-8CFE594EF0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508"/>
          <a:stretch/>
        </p:blipFill>
        <p:spPr>
          <a:xfrm>
            <a:off x="3018351" y="4197855"/>
            <a:ext cx="969252" cy="221254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021E3C-31E6-426A-A364-69FAD8B38B56}"/>
              </a:ext>
            </a:extLst>
          </p:cNvPr>
          <p:cNvCxnSpPr>
            <a:cxnSpLocks/>
          </p:cNvCxnSpPr>
          <p:nvPr/>
        </p:nvCxnSpPr>
        <p:spPr>
          <a:xfrm>
            <a:off x="8265812" y="1840433"/>
            <a:ext cx="0" cy="419966"/>
          </a:xfrm>
          <a:prstGeom prst="line">
            <a:avLst/>
          </a:prstGeom>
          <a:ln w="28575">
            <a:solidFill>
              <a:srgbClr val="D81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FC1443-D65B-4789-BB27-AC308AFCE92B}"/>
              </a:ext>
            </a:extLst>
          </p:cNvPr>
          <p:cNvCxnSpPr>
            <a:cxnSpLocks/>
          </p:cNvCxnSpPr>
          <p:nvPr/>
        </p:nvCxnSpPr>
        <p:spPr>
          <a:xfrm flipH="1">
            <a:off x="6912074" y="2580165"/>
            <a:ext cx="1073426" cy="0"/>
          </a:xfrm>
          <a:prstGeom prst="line">
            <a:avLst/>
          </a:prstGeom>
          <a:ln w="28575">
            <a:solidFill>
              <a:srgbClr val="F39CA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28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413471B-DA40-49C6-BED7-E5B3494446B1}"/>
              </a:ext>
            </a:extLst>
          </p:cNvPr>
          <p:cNvGrpSpPr/>
          <p:nvPr/>
        </p:nvGrpSpPr>
        <p:grpSpPr>
          <a:xfrm>
            <a:off x="1185003" y="1706035"/>
            <a:ext cx="6981221" cy="799301"/>
            <a:chOff x="1195968" y="1706035"/>
            <a:chExt cx="7276180" cy="159067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55FF2AB-44D7-412B-A9EC-53493AD79B05}"/>
                </a:ext>
              </a:extLst>
            </p:cNvPr>
            <p:cNvSpPr/>
            <p:nvPr/>
          </p:nvSpPr>
          <p:spPr>
            <a:xfrm>
              <a:off x="1195968" y="1706035"/>
              <a:ext cx="7276180" cy="1590670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Google Shape;111;p9">
              <a:extLst>
                <a:ext uri="{FF2B5EF4-FFF2-40B4-BE49-F238E27FC236}">
                  <a16:creationId xmlns:a16="http://schemas.microsoft.com/office/drawing/2014/main" id="{15F857FA-0E59-4229-BA04-0FBAE3151B68}"/>
                </a:ext>
              </a:extLst>
            </p:cNvPr>
            <p:cNvSpPr/>
            <p:nvPr/>
          </p:nvSpPr>
          <p:spPr>
            <a:xfrm>
              <a:off x="1737126" y="2160937"/>
              <a:ext cx="6416882" cy="6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000000"/>
                  </a:solidFill>
                  <a:effectLst/>
                  <a:latin typeface="Report" panose="02000506020000020003" pitchFamily="2" charset="0"/>
                </a:rPr>
                <a:t>We wear poppies on Remembrance Day.</a:t>
              </a:r>
              <a:endParaRPr sz="2400" dirty="0">
                <a:latin typeface="Report" panose="02000506020000020003" pitchFamily="2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880356-6F74-47BE-A7EB-1C739BB2350D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Google Shape;110;p9"/>
          <p:cNvSpPr>
            <a:spLocks noGrp="1"/>
          </p:cNvSpPr>
          <p:nvPr>
            <p:ph type="title"/>
          </p:nvPr>
        </p:nvSpPr>
        <p:spPr>
          <a:xfrm>
            <a:off x="-81480" y="693214"/>
            <a:ext cx="9225480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B0604020202020204" charset="0"/>
              </a:rPr>
              <a:t>Answer</a:t>
            </a:r>
            <a:endParaRPr sz="6000" dirty="0">
              <a:solidFill>
                <a:srgbClr val="FFFFFF"/>
              </a:solidFill>
              <a:latin typeface="Report" panose="020B0604020202020204" charset="0"/>
              <a:ea typeface="Arial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C09DE3-E9AF-4B86-9BE9-7EA5C89597BB}"/>
              </a:ext>
            </a:extLst>
          </p:cNvPr>
          <p:cNvGrpSpPr/>
          <p:nvPr/>
        </p:nvGrpSpPr>
        <p:grpSpPr>
          <a:xfrm>
            <a:off x="801255" y="1692901"/>
            <a:ext cx="799301" cy="799301"/>
            <a:chOff x="801255" y="1692901"/>
            <a:chExt cx="799301" cy="79930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7E8529F-0BCA-4677-9E9D-D8AC5D8922A3}"/>
                </a:ext>
              </a:extLst>
            </p:cNvPr>
            <p:cNvSpPr/>
            <p:nvPr/>
          </p:nvSpPr>
          <p:spPr>
            <a:xfrm>
              <a:off x="801255" y="1692901"/>
              <a:ext cx="799301" cy="799301"/>
            </a:xfrm>
            <a:prstGeom prst="ellipse">
              <a:avLst/>
            </a:prstGeom>
            <a:solidFill>
              <a:srgbClr val="D81C33"/>
            </a:solidFill>
            <a:ln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0B7780-EE8B-41AD-B6EC-6CA3D66E1210}"/>
                </a:ext>
              </a:extLst>
            </p:cNvPr>
            <p:cNvSpPr txBox="1"/>
            <p:nvPr/>
          </p:nvSpPr>
          <p:spPr>
            <a:xfrm>
              <a:off x="886817" y="1725513"/>
              <a:ext cx="6055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bg1"/>
                  </a:solidFill>
                  <a:latin typeface="Report" panose="02000506020000020003" pitchFamily="2" charset="0"/>
                </a:rPr>
                <a:t>3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121603E-C683-4088-A696-5CC689215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43649"/>
          <a:stretch/>
        </p:blipFill>
        <p:spPr>
          <a:xfrm>
            <a:off x="3301820" y="2890021"/>
            <a:ext cx="2458880" cy="352888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1483C5F-95A6-4B86-A2F9-67FC0ECCE323}"/>
              </a:ext>
            </a:extLst>
          </p:cNvPr>
          <p:cNvCxnSpPr>
            <a:cxnSpLocks/>
          </p:cNvCxnSpPr>
          <p:nvPr/>
        </p:nvCxnSpPr>
        <p:spPr>
          <a:xfrm>
            <a:off x="8274866" y="1822431"/>
            <a:ext cx="0" cy="522417"/>
          </a:xfrm>
          <a:prstGeom prst="line">
            <a:avLst/>
          </a:prstGeom>
          <a:ln w="28575">
            <a:solidFill>
              <a:srgbClr val="F39CA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DD6C0D7-58DC-4958-B7A3-4EF6BD7EE81F}"/>
              </a:ext>
            </a:extLst>
          </p:cNvPr>
          <p:cNvCxnSpPr>
            <a:cxnSpLocks/>
          </p:cNvCxnSpPr>
          <p:nvPr/>
        </p:nvCxnSpPr>
        <p:spPr>
          <a:xfrm flipH="1">
            <a:off x="6970811" y="2616379"/>
            <a:ext cx="1073426" cy="0"/>
          </a:xfrm>
          <a:prstGeom prst="line">
            <a:avLst/>
          </a:prstGeom>
          <a:ln w="28575">
            <a:solidFill>
              <a:srgbClr val="D81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557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E82F783-9E1C-48FF-B987-AEEDAC635BDD}"/>
              </a:ext>
            </a:extLst>
          </p:cNvPr>
          <p:cNvGrpSpPr/>
          <p:nvPr/>
        </p:nvGrpSpPr>
        <p:grpSpPr>
          <a:xfrm>
            <a:off x="1185004" y="1706035"/>
            <a:ext cx="6946372" cy="774215"/>
            <a:chOff x="1195969" y="1706035"/>
            <a:chExt cx="7239859" cy="77421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B8D45D7-AAC8-40AD-86FF-F9D5931891E8}"/>
                </a:ext>
              </a:extLst>
            </p:cNvPr>
            <p:cNvSpPr/>
            <p:nvPr/>
          </p:nvSpPr>
          <p:spPr>
            <a:xfrm>
              <a:off x="1195969" y="1706035"/>
              <a:ext cx="7239859" cy="774215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Google Shape;111;p9">
              <a:extLst>
                <a:ext uri="{FF2B5EF4-FFF2-40B4-BE49-F238E27FC236}">
                  <a16:creationId xmlns:a16="http://schemas.microsoft.com/office/drawing/2014/main" id="{F6164F90-DDD7-4A31-A060-A326292A1C45}"/>
                </a:ext>
              </a:extLst>
            </p:cNvPr>
            <p:cNvSpPr/>
            <p:nvPr/>
          </p:nvSpPr>
          <p:spPr>
            <a:xfrm>
              <a:off x="1743196" y="1952622"/>
              <a:ext cx="655002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000000"/>
                  </a:solidFill>
                  <a:effectLst/>
                  <a:latin typeface="Report" panose="02000506020000020003" pitchFamily="2" charset="0"/>
                </a:rPr>
                <a:t>Why do we wear poppies on Remembrance Day?</a:t>
              </a:r>
              <a:endParaRPr lang="en-GB" sz="2000" dirty="0">
                <a:latin typeface="Report" panose="02000506020000020003" pitchFamily="2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59B727-2737-4701-86F1-6910ECCFE055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D81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Google Shape;110;p9">
            <a:extLst>
              <a:ext uri="{FF2B5EF4-FFF2-40B4-BE49-F238E27FC236}">
                <a16:creationId xmlns:a16="http://schemas.microsoft.com/office/drawing/2014/main" id="{D12D8528-A5FA-48E9-86EF-7AF10052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07" y="756681"/>
            <a:ext cx="8278325" cy="80101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00506020000020003" pitchFamily="2" charset="0"/>
              </a:rPr>
              <a:t>Question</a:t>
            </a:r>
            <a:endParaRPr sz="6000" dirty="0">
              <a:solidFill>
                <a:srgbClr val="FFFFFF"/>
              </a:solidFill>
              <a:latin typeface="Report" panose="02000506020000020003" pitchFamily="2" charset="0"/>
              <a:ea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5ACC95-454C-489D-ADB1-198B895636C8}"/>
              </a:ext>
            </a:extLst>
          </p:cNvPr>
          <p:cNvGrpSpPr/>
          <p:nvPr/>
        </p:nvGrpSpPr>
        <p:grpSpPr>
          <a:xfrm>
            <a:off x="801255" y="1692901"/>
            <a:ext cx="799301" cy="799301"/>
            <a:chOff x="801255" y="1692901"/>
            <a:chExt cx="799301" cy="7993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694E345-2A15-4D37-A61D-A292AE1F93E9}"/>
                </a:ext>
              </a:extLst>
            </p:cNvPr>
            <p:cNvSpPr/>
            <p:nvPr/>
          </p:nvSpPr>
          <p:spPr>
            <a:xfrm>
              <a:off x="801255" y="1692901"/>
              <a:ext cx="799301" cy="799301"/>
            </a:xfrm>
            <a:prstGeom prst="ellipse">
              <a:avLst/>
            </a:prstGeom>
            <a:solidFill>
              <a:srgbClr val="F39CA2"/>
            </a:solidFill>
            <a:ln>
              <a:solidFill>
                <a:srgbClr val="D81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E1B2CD-208D-4E71-896F-5A5E907E02D3}"/>
                </a:ext>
              </a:extLst>
            </p:cNvPr>
            <p:cNvSpPr txBox="1"/>
            <p:nvPr/>
          </p:nvSpPr>
          <p:spPr>
            <a:xfrm>
              <a:off x="900724" y="1742964"/>
              <a:ext cx="6055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bg1"/>
                  </a:solidFill>
                  <a:latin typeface="Report" panose="02000506020000020003" pitchFamily="2" charset="0"/>
                </a:rPr>
                <a:t>4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04FA5E-CB0C-4EEF-A484-3BA5CA519F1C}"/>
              </a:ext>
            </a:extLst>
          </p:cNvPr>
          <p:cNvGrpSpPr/>
          <p:nvPr/>
        </p:nvGrpSpPr>
        <p:grpSpPr>
          <a:xfrm>
            <a:off x="2211569" y="2677476"/>
            <a:ext cx="2515964" cy="3741432"/>
            <a:chOff x="2211569" y="2677476"/>
            <a:chExt cx="2515964" cy="37414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71E6DAE-50B5-480E-B413-D8A318B85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2446" b="27484"/>
            <a:stretch/>
          </p:blipFill>
          <p:spPr>
            <a:xfrm>
              <a:off x="2211569" y="2677476"/>
              <a:ext cx="2515964" cy="374143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939676-CCC1-4233-A4B3-353438171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40675">
              <a:off x="3445631" y="4348874"/>
              <a:ext cx="356095" cy="50229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EBC3BC-B383-4AB0-B171-9FAA49045610}"/>
              </a:ext>
            </a:extLst>
          </p:cNvPr>
          <p:cNvGrpSpPr/>
          <p:nvPr/>
        </p:nvGrpSpPr>
        <p:grpSpPr>
          <a:xfrm>
            <a:off x="4447008" y="2781138"/>
            <a:ext cx="2166977" cy="3637770"/>
            <a:chOff x="4447008" y="2781138"/>
            <a:chExt cx="2166977" cy="363777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7BC56FF-26CB-4336-9E03-A8EEFE3C68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6629"/>
            <a:stretch/>
          </p:blipFill>
          <p:spPr>
            <a:xfrm>
              <a:off x="4447008" y="2781138"/>
              <a:ext cx="2166977" cy="36377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DBBBBE9-B27B-4008-AE80-DDF1A02F7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940675">
              <a:off x="5501764" y="4410740"/>
              <a:ext cx="356095" cy="502298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29EEF86-F8E6-4491-B05D-8FBF4A7DFE39}"/>
              </a:ext>
            </a:extLst>
          </p:cNvPr>
          <p:cNvCxnSpPr>
            <a:cxnSpLocks/>
          </p:cNvCxnSpPr>
          <p:nvPr/>
        </p:nvCxnSpPr>
        <p:spPr>
          <a:xfrm>
            <a:off x="8211492" y="1840432"/>
            <a:ext cx="0" cy="314293"/>
          </a:xfrm>
          <a:prstGeom prst="line">
            <a:avLst/>
          </a:prstGeom>
          <a:ln w="28575">
            <a:solidFill>
              <a:srgbClr val="D81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8C8A53-BBAD-4227-9158-1011F64037AB}"/>
              </a:ext>
            </a:extLst>
          </p:cNvPr>
          <p:cNvCxnSpPr>
            <a:cxnSpLocks/>
          </p:cNvCxnSpPr>
          <p:nvPr/>
        </p:nvCxnSpPr>
        <p:spPr>
          <a:xfrm flipH="1">
            <a:off x="6835009" y="2607326"/>
            <a:ext cx="1073426" cy="0"/>
          </a:xfrm>
          <a:prstGeom prst="line">
            <a:avLst/>
          </a:prstGeom>
          <a:ln w="28575">
            <a:solidFill>
              <a:srgbClr val="F39CA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06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413471B-DA40-49C6-BED7-E5B3494446B1}"/>
              </a:ext>
            </a:extLst>
          </p:cNvPr>
          <p:cNvGrpSpPr/>
          <p:nvPr/>
        </p:nvGrpSpPr>
        <p:grpSpPr>
          <a:xfrm>
            <a:off x="1185003" y="1706034"/>
            <a:ext cx="6981221" cy="1480785"/>
            <a:chOff x="1195968" y="1706033"/>
            <a:chExt cx="7276180" cy="29468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55FF2AB-44D7-412B-A9EC-53493AD79B05}"/>
                </a:ext>
              </a:extLst>
            </p:cNvPr>
            <p:cNvSpPr/>
            <p:nvPr/>
          </p:nvSpPr>
          <p:spPr>
            <a:xfrm>
              <a:off x="1195968" y="1706033"/>
              <a:ext cx="7276180" cy="2946878"/>
            </a:xfrm>
            <a:prstGeom prst="roundRect">
              <a:avLst>
                <a:gd name="adj" fmla="val 23683"/>
              </a:avLst>
            </a:prstGeom>
            <a:solidFill>
              <a:srgbClr val="FFFFFF"/>
            </a:solidFill>
            <a:ln w="28575"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Google Shape;111;p9">
              <a:extLst>
                <a:ext uri="{FF2B5EF4-FFF2-40B4-BE49-F238E27FC236}">
                  <a16:creationId xmlns:a16="http://schemas.microsoft.com/office/drawing/2014/main" id="{15F857FA-0E59-4229-BA04-0FBAE3151B68}"/>
                </a:ext>
              </a:extLst>
            </p:cNvPr>
            <p:cNvSpPr/>
            <p:nvPr/>
          </p:nvSpPr>
          <p:spPr>
            <a:xfrm>
              <a:off x="1776533" y="1928548"/>
              <a:ext cx="6416882" cy="2449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0" i="0" u="none" strike="noStrike" dirty="0">
                  <a:solidFill>
                    <a:srgbClr val="1C1C1C"/>
                  </a:solidFill>
                  <a:effectLst/>
                  <a:latin typeface="Report" panose="02000506020000020003" pitchFamily="2" charset="0"/>
                </a:rPr>
                <a:t>Poppies are worn on Remembrance Day because they are the flowers that grew on the battlefields after World War I ended. The Royal Canadian Legion sells poppies every Remembrance Day to raise money to support war veterans in Canada.</a:t>
              </a:r>
              <a:endParaRPr sz="2800" dirty="0">
                <a:latin typeface="Report" panose="02000506020000020003" pitchFamily="2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880356-6F74-47BE-A7EB-1C739BB2350D}"/>
              </a:ext>
            </a:extLst>
          </p:cNvPr>
          <p:cNvSpPr/>
          <p:nvPr/>
        </p:nvSpPr>
        <p:spPr>
          <a:xfrm>
            <a:off x="755649" y="741534"/>
            <a:ext cx="7669213" cy="801018"/>
          </a:xfrm>
          <a:prstGeom prst="roundRect">
            <a:avLst>
              <a:gd name="adj" fmla="val 26839"/>
            </a:avLst>
          </a:prstGeom>
          <a:solidFill>
            <a:srgbClr val="F39C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Google Shape;110;p9"/>
          <p:cNvSpPr>
            <a:spLocks noGrp="1"/>
          </p:cNvSpPr>
          <p:nvPr>
            <p:ph type="title"/>
          </p:nvPr>
        </p:nvSpPr>
        <p:spPr>
          <a:xfrm>
            <a:off x="-81480" y="693214"/>
            <a:ext cx="9225480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3600"/>
              <a:buFont typeface="Arial"/>
              <a:buNone/>
            </a:pPr>
            <a:r>
              <a:rPr lang="en-GB" sz="3600" b="1" i="0" u="none" strike="noStrike" dirty="0">
                <a:solidFill>
                  <a:srgbClr val="FFFFFF"/>
                </a:solidFill>
                <a:effectLst/>
                <a:latin typeface="Report" panose="020B0604020202020204" charset="0"/>
              </a:rPr>
              <a:t>Answer</a:t>
            </a:r>
            <a:endParaRPr sz="6000" dirty="0">
              <a:solidFill>
                <a:srgbClr val="FFFFFF"/>
              </a:solidFill>
              <a:latin typeface="Report" panose="020B0604020202020204" charset="0"/>
              <a:ea typeface="Arial"/>
              <a:sym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8C09DE3-E9AF-4B86-9BE9-7EA5C89597BB}"/>
              </a:ext>
            </a:extLst>
          </p:cNvPr>
          <p:cNvGrpSpPr/>
          <p:nvPr/>
        </p:nvGrpSpPr>
        <p:grpSpPr>
          <a:xfrm>
            <a:off x="801255" y="1692901"/>
            <a:ext cx="799301" cy="799301"/>
            <a:chOff x="801255" y="1692901"/>
            <a:chExt cx="799301" cy="79930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7E8529F-0BCA-4677-9E9D-D8AC5D8922A3}"/>
                </a:ext>
              </a:extLst>
            </p:cNvPr>
            <p:cNvSpPr/>
            <p:nvPr/>
          </p:nvSpPr>
          <p:spPr>
            <a:xfrm>
              <a:off x="801255" y="1692901"/>
              <a:ext cx="799301" cy="799301"/>
            </a:xfrm>
            <a:prstGeom prst="ellipse">
              <a:avLst/>
            </a:prstGeom>
            <a:solidFill>
              <a:srgbClr val="D81C33"/>
            </a:solidFill>
            <a:ln>
              <a:solidFill>
                <a:srgbClr val="F39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0B7780-EE8B-41AD-B6EC-6CA3D66E1210}"/>
                </a:ext>
              </a:extLst>
            </p:cNvPr>
            <p:cNvSpPr txBox="1"/>
            <p:nvPr/>
          </p:nvSpPr>
          <p:spPr>
            <a:xfrm>
              <a:off x="895870" y="1743619"/>
              <a:ext cx="6055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chemeClr val="bg1"/>
                  </a:solidFill>
                  <a:latin typeface="Report" panose="02000506020000020003" pitchFamily="2" charset="0"/>
                </a:rPr>
                <a:t>4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2ED50B6-ED4A-4574-915C-9977825082DB}"/>
              </a:ext>
            </a:extLst>
          </p:cNvPr>
          <p:cNvGrpSpPr/>
          <p:nvPr/>
        </p:nvGrpSpPr>
        <p:grpSpPr>
          <a:xfrm>
            <a:off x="673503" y="3761712"/>
            <a:ext cx="8004219" cy="2651108"/>
            <a:chOff x="673503" y="3761712"/>
            <a:chExt cx="8004219" cy="26511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2DFAC9-1C69-40D8-9AF9-AB19487AA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4413"/>
            <a:stretch/>
          </p:blipFill>
          <p:spPr>
            <a:xfrm>
              <a:off x="2062135" y="3761712"/>
              <a:ext cx="5226955" cy="265110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1F5375D-9BEB-430F-94A2-E697D993B3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b="26628"/>
            <a:stretch/>
          </p:blipFill>
          <p:spPr>
            <a:xfrm>
              <a:off x="7190582" y="3907260"/>
              <a:ext cx="1487140" cy="249650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43B7F32-BFC0-43A4-AD16-35432C2D0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2446" b="22993"/>
            <a:stretch/>
          </p:blipFill>
          <p:spPr>
            <a:xfrm>
              <a:off x="673503" y="3761712"/>
              <a:ext cx="1678802" cy="265110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8C45900-F033-4A91-9E42-927D36FED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940675">
              <a:off x="1452500" y="4865093"/>
              <a:ext cx="276503" cy="39002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707297-36E8-4364-83A7-FBB8D09A8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940675">
              <a:off x="7890420" y="5046519"/>
              <a:ext cx="276503" cy="39002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FCE774E-76C7-40D3-A42F-628E056B4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940675">
              <a:off x="2841132" y="5153159"/>
              <a:ext cx="276503" cy="39002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FA9B539-345F-4C0C-9D8D-C9BF7651A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940675">
              <a:off x="4095260" y="4883198"/>
              <a:ext cx="276503" cy="39002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07890B4-E479-4FF3-A78E-B0C6A8320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940675">
              <a:off x="5327777" y="5394744"/>
              <a:ext cx="276503" cy="39002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055117E-AFA4-471D-8E00-1D3592F3D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940675">
              <a:off x="6580138" y="4865092"/>
              <a:ext cx="276503" cy="390028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E3B3571-E97F-45FA-A9CB-48D6E83C231C}"/>
              </a:ext>
            </a:extLst>
          </p:cNvPr>
          <p:cNvCxnSpPr>
            <a:cxnSpLocks/>
          </p:cNvCxnSpPr>
          <p:nvPr/>
        </p:nvCxnSpPr>
        <p:spPr>
          <a:xfrm>
            <a:off x="8298786" y="2190939"/>
            <a:ext cx="0" cy="784683"/>
          </a:xfrm>
          <a:prstGeom prst="line">
            <a:avLst/>
          </a:prstGeom>
          <a:ln w="28575">
            <a:solidFill>
              <a:srgbClr val="F39CA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5B6FB4E-31E3-4265-993B-AEC0A5B869C6}"/>
              </a:ext>
            </a:extLst>
          </p:cNvPr>
          <p:cNvCxnSpPr>
            <a:cxnSpLocks/>
          </p:cNvCxnSpPr>
          <p:nvPr/>
        </p:nvCxnSpPr>
        <p:spPr>
          <a:xfrm flipH="1">
            <a:off x="7033509" y="3286336"/>
            <a:ext cx="1073426" cy="0"/>
          </a:xfrm>
          <a:prstGeom prst="line">
            <a:avLst/>
          </a:prstGeom>
          <a:ln w="28575">
            <a:solidFill>
              <a:srgbClr val="D81C3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52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9CC4148A-EB90-4EEC-B845-5EAFA2C1132F}" vid="{F9024993-B578-4923-B868-A13A082C32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3-5 Standard PowerPoint</Template>
  <TotalTime>302</TotalTime>
  <Words>210</Words>
  <Application>Microsoft Office PowerPoint</Application>
  <PresentationFormat>On-screen Show (4:3)</PresentationFormat>
  <Paragraphs>36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Report</vt:lpstr>
      <vt:lpstr>Calibri</vt:lpstr>
      <vt:lpstr>Twinkl</vt:lpstr>
      <vt:lpstr>Office Theme</vt:lpstr>
      <vt:lpstr>PowerPoint Presentation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Question</vt:lpstr>
      <vt:lpstr>Answer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Sophie Beasley</dc:creator>
  <cp:lastModifiedBy>Craig, Joan (ASD-N)</cp:lastModifiedBy>
  <cp:revision>7</cp:revision>
  <dcterms:created xsi:type="dcterms:W3CDTF">2021-05-26T14:50:50Z</dcterms:created>
  <dcterms:modified xsi:type="dcterms:W3CDTF">2021-11-08T10:46:43Z</dcterms:modified>
</cp:coreProperties>
</file>