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76" r:id="rId2"/>
    <p:sldId id="277" r:id="rId3"/>
    <p:sldId id="266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eport" panose="020B0604020202020204" charset="0"/>
      <p:regular r:id="rId20"/>
      <p:bold r:id="rId21"/>
    </p:embeddedFont>
    <p:embeddedFont>
      <p:font typeface="Twinkl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 userDrawn="1">
          <p15:clr>
            <a:srgbClr val="A4A3A4"/>
          </p15:clr>
        </p15:guide>
        <p15:guide id="10" pos="5307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gztm0FjPfxCFRr77muVQ0nJPk+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C33"/>
    <a:srgbClr val="F39CA2"/>
    <a:srgbClr val="FFFFFF"/>
    <a:srgbClr val="ED6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9" autoAdjust="0"/>
    <p:restoredTop sz="96229" autoAdjust="0"/>
  </p:normalViewPr>
  <p:slideViewPr>
    <p:cSldViewPr snapToGrid="0">
      <p:cViewPr varScale="1">
        <p:scale>
          <a:sx n="72" d="100"/>
          <a:sy n="72" d="100"/>
        </p:scale>
        <p:origin x="1146" y="54"/>
      </p:cViewPr>
      <p:guideLst>
        <p:guide orient="horz" pos="2183"/>
        <p:guide pos="2880"/>
        <p:guide pos="340"/>
        <p:guide orient="horz" pos="3952"/>
        <p:guide pos="5420"/>
        <p:guide orient="horz" pos="346"/>
        <p:guide pos="476"/>
        <p:guide orient="horz" pos="482"/>
        <p:guide orient="horz" pos="3838"/>
        <p:guide pos="53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25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ttps://www.twinkl.ca/resources/canada-teaching-resources-age-group-2/canada-teaching-resources-age-group-2-topics-festivals-celebrations-and-events/canada-teaching-resources-age-group-2-topics-festivals-celebrations-and-events-remembrance-day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a/resources/canada-teaching-resources-kindergarten-uk-early-years-equivalent/canada-teaching-resources-topics-festivals-celebrations-and-events/back-to-school-festivals-celebrations-and-events-kindergarten-canada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a/resources/canada-teaching-resources-kindergarten-uk-early-years-equivalent/canada-teaching-resources-topics-festivals-celebrations-and-events/back-to-school-festivals-celebrations-and-events-kindergarten-canada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a/resources/canada-teaching-resources-kindergarten-uk-early-years-equivalent/canada-teaching-resources-topics-festivals-celebrations-and-events/back-to-school-festivals-celebrations-and-events-kindergarten-canada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a/resources/canada-teaching-resources-kindergarten-uk-early-years-equivalent/canada-teaching-resources-topics-festivals-celebrations-and-events/back-to-school-festivals-celebrations-and-events-kindergarten-canad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729038-0BDF-462C-ABCB-C4906F9FF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DADE190-9D2B-4621-8B32-5B2F08DEDEF1}"/>
              </a:ext>
            </a:extLst>
          </p:cNvPr>
          <p:cNvSpPr/>
          <p:nvPr userDrawn="1"/>
        </p:nvSpPr>
        <p:spPr>
          <a:xfrm>
            <a:off x="71718" y="5916706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4E315740-DDD3-423D-AEFD-C4D510027403}"/>
              </a:ext>
            </a:extLst>
          </p:cNvPr>
          <p:cNvSpPr/>
          <p:nvPr userDrawn="1"/>
        </p:nvSpPr>
        <p:spPr>
          <a:xfrm>
            <a:off x="71718" y="5961529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4"/>
            <a:extLst>
              <a:ext uri="{FF2B5EF4-FFF2-40B4-BE49-F238E27FC236}">
                <a16:creationId xmlns:a16="http://schemas.microsoft.com/office/drawing/2014/main" id="{791A796B-AE2F-49AC-9FF4-FF90653147C4}"/>
              </a:ext>
            </a:extLst>
          </p:cNvPr>
          <p:cNvSpPr/>
          <p:nvPr userDrawn="1"/>
        </p:nvSpPr>
        <p:spPr>
          <a:xfrm>
            <a:off x="8077201" y="6050786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929F1-2288-4AB5-9390-F9D19AAB10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Google Shape;13;p12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96862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4" name="Google Shape;14;p12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Twinkl" pitchFamily="2" charset="0"/>
                <a:ea typeface="Twinkl" pitchFamily="2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04BDD2F3-0388-4429-ACAC-E3F65276ED52}"/>
              </a:ext>
            </a:extLst>
          </p:cNvPr>
          <p:cNvSpPr/>
          <p:nvPr userDrawn="1"/>
        </p:nvSpPr>
        <p:spPr>
          <a:xfrm>
            <a:off x="8077201" y="6050786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20440E-FA03-4191-AAD8-E672116F8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EA3A86CF-E55B-44E9-A359-BFF073736132}"/>
              </a:ext>
            </a:extLst>
          </p:cNvPr>
          <p:cNvSpPr/>
          <p:nvPr userDrawn="1"/>
        </p:nvSpPr>
        <p:spPr>
          <a:xfrm>
            <a:off x="8077201" y="6050786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55CD2C-D199-4EF3-9D79-459605A0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Google Shape;18;p15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9" name="Google Shape;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2497" y="5734211"/>
            <a:ext cx="576495" cy="5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hlinkClick r:id="rId4"/>
            <a:extLst>
              <a:ext uri="{FF2B5EF4-FFF2-40B4-BE49-F238E27FC236}">
                <a16:creationId xmlns:a16="http://schemas.microsoft.com/office/drawing/2014/main" id="{48A3A769-F183-4929-8EAA-1FD781E89482}"/>
              </a:ext>
            </a:extLst>
          </p:cNvPr>
          <p:cNvSpPr/>
          <p:nvPr userDrawn="1"/>
        </p:nvSpPr>
        <p:spPr>
          <a:xfrm>
            <a:off x="7871791" y="5653104"/>
            <a:ext cx="1343927" cy="1249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3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00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F38615-ECB8-4B11-A688-B82F3993561B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Google Shape;110;p9">
            <a:extLst>
              <a:ext uri="{FF2B5EF4-FFF2-40B4-BE49-F238E27FC236}">
                <a16:creationId xmlns:a16="http://schemas.microsoft.com/office/drawing/2014/main" id="{457F089C-6B29-40B9-89F7-96C53281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Veterans’ Week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27BA27-9186-49BF-B942-B1BC0AFB2883}"/>
              </a:ext>
            </a:extLst>
          </p:cNvPr>
          <p:cNvGrpSpPr/>
          <p:nvPr/>
        </p:nvGrpSpPr>
        <p:grpSpPr>
          <a:xfrm>
            <a:off x="1928591" y="1673323"/>
            <a:ext cx="5302062" cy="970176"/>
            <a:chOff x="1010255" y="1215628"/>
            <a:chExt cx="6815754" cy="97017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FAC1B8D-B5A9-41BB-89E9-456FFFF5A971}"/>
                </a:ext>
              </a:extLst>
            </p:cNvPr>
            <p:cNvSpPr/>
            <p:nvPr/>
          </p:nvSpPr>
          <p:spPr>
            <a:xfrm>
              <a:off x="1010255" y="1215628"/>
              <a:ext cx="6815754" cy="970176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Google Shape;111;p9">
              <a:extLst>
                <a:ext uri="{FF2B5EF4-FFF2-40B4-BE49-F238E27FC236}">
                  <a16:creationId xmlns:a16="http://schemas.microsoft.com/office/drawing/2014/main" id="{69705B66-FA06-474D-A44A-F54D0DA76EB7}"/>
                </a:ext>
              </a:extLst>
            </p:cNvPr>
            <p:cNvSpPr/>
            <p:nvPr/>
          </p:nvSpPr>
          <p:spPr>
            <a:xfrm>
              <a:off x="1284907" y="1387331"/>
              <a:ext cx="654110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Veterans’ Week is held across Canada the week of Remembrance Day.</a:t>
              </a:r>
              <a:endParaRPr lang="en-GB" sz="2800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701883-DB1E-43F2-AF72-D9BCCFFF6F5B}"/>
              </a:ext>
            </a:extLst>
          </p:cNvPr>
          <p:cNvGrpSpPr/>
          <p:nvPr/>
        </p:nvGrpSpPr>
        <p:grpSpPr>
          <a:xfrm>
            <a:off x="1475938" y="2854923"/>
            <a:ext cx="6188662" cy="970176"/>
            <a:chOff x="-129462" y="1215628"/>
            <a:chExt cx="7955471" cy="9701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A15BC6-8DA7-4C0B-A51D-1ABC2D7114A9}"/>
                </a:ext>
              </a:extLst>
            </p:cNvPr>
            <p:cNvSpPr/>
            <p:nvPr/>
          </p:nvSpPr>
          <p:spPr>
            <a:xfrm>
              <a:off x="-129462" y="1215628"/>
              <a:ext cx="7955471" cy="970176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11;p9">
              <a:extLst>
                <a:ext uri="{FF2B5EF4-FFF2-40B4-BE49-F238E27FC236}">
                  <a16:creationId xmlns:a16="http://schemas.microsoft.com/office/drawing/2014/main" id="{A70F28B4-BD2D-41D6-887B-AFE003449980}"/>
                </a:ext>
              </a:extLst>
            </p:cNvPr>
            <p:cNvSpPr/>
            <p:nvPr/>
          </p:nvSpPr>
          <p:spPr>
            <a:xfrm>
              <a:off x="184904" y="1387331"/>
              <a:ext cx="7641105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During this week there are many opportunities to remember our soldiers with events throughout the country. </a:t>
              </a:r>
              <a:endParaRPr lang="en-GB" sz="3200" dirty="0">
                <a:latin typeface="Report" panose="02000506020000020003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B6ECBD0-F1C2-4ED4-949F-255087CD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321" y="3824515"/>
            <a:ext cx="1144826" cy="24135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CFF049-B697-406B-AA88-7360CD9F22FE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0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D6ED78-668C-4E47-BD7D-F4C878F80312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110;p9">
            <a:extLst>
              <a:ext uri="{FF2B5EF4-FFF2-40B4-BE49-F238E27FC236}">
                <a16:creationId xmlns:a16="http://schemas.microsoft.com/office/drawing/2014/main" id="{E09966D5-5BD6-491B-B499-9FABAF45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480" y="693214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Reflection Questions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10BBD9-142C-4B5D-8AFD-7C521E8F698C}"/>
              </a:ext>
            </a:extLst>
          </p:cNvPr>
          <p:cNvGrpSpPr/>
          <p:nvPr/>
        </p:nvGrpSpPr>
        <p:grpSpPr>
          <a:xfrm>
            <a:off x="1881662" y="3168502"/>
            <a:ext cx="1637715" cy="3689498"/>
            <a:chOff x="1881662" y="3168502"/>
            <a:chExt cx="1637715" cy="36894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1E003C-955B-48E3-95D4-4C601EDFC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1774" b="17772"/>
            <a:stretch/>
          </p:blipFill>
          <p:spPr>
            <a:xfrm>
              <a:off x="1881662" y="3168502"/>
              <a:ext cx="1637715" cy="36894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FC44E6-938D-4A74-A1C1-D22252EC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0675">
              <a:off x="2772891" y="4731421"/>
              <a:ext cx="269999" cy="38085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2EB57B-29DC-411F-B156-7E19EE62B1A1}"/>
              </a:ext>
            </a:extLst>
          </p:cNvPr>
          <p:cNvGrpSpPr/>
          <p:nvPr/>
        </p:nvGrpSpPr>
        <p:grpSpPr>
          <a:xfrm>
            <a:off x="3519377" y="3168502"/>
            <a:ext cx="1339702" cy="3689497"/>
            <a:chOff x="3519377" y="3168502"/>
            <a:chExt cx="1339702" cy="36894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FEDA95-E17F-4BB5-95DA-174FB8DE3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348" r="48562" b="17772"/>
            <a:stretch/>
          </p:blipFill>
          <p:spPr>
            <a:xfrm>
              <a:off x="3519377" y="3168502"/>
              <a:ext cx="1339702" cy="36894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04EEAF-0266-4514-9D19-26FA69F55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0675">
              <a:off x="4214825" y="4374402"/>
              <a:ext cx="269999" cy="38085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79BF74-CBB7-4962-9C4D-396BE34FA00B}"/>
              </a:ext>
            </a:extLst>
          </p:cNvPr>
          <p:cNvGrpSpPr/>
          <p:nvPr/>
        </p:nvGrpSpPr>
        <p:grpSpPr>
          <a:xfrm>
            <a:off x="4859079" y="3170935"/>
            <a:ext cx="1212112" cy="3687064"/>
            <a:chOff x="4859079" y="3170935"/>
            <a:chExt cx="1212112" cy="36870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E92BD8-5861-413B-AE91-34154AF0F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431" t="1" r="27678" b="17826"/>
            <a:stretch/>
          </p:blipFill>
          <p:spPr>
            <a:xfrm>
              <a:off x="4859079" y="3170935"/>
              <a:ext cx="1212112" cy="36870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717F89-DBC6-4865-82F5-FEF114D8D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0675">
              <a:off x="5526175" y="4953677"/>
              <a:ext cx="269999" cy="38085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D355A9-C317-462C-B1FB-09A240ACF404}"/>
              </a:ext>
            </a:extLst>
          </p:cNvPr>
          <p:cNvGrpSpPr/>
          <p:nvPr/>
        </p:nvGrpSpPr>
        <p:grpSpPr>
          <a:xfrm>
            <a:off x="6081521" y="3166070"/>
            <a:ext cx="1637715" cy="3691929"/>
            <a:chOff x="6081521" y="3166070"/>
            <a:chExt cx="1637715" cy="369192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E854DE-6FC8-4A77-BC6A-2B6AEE484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682" r="-908" b="17717"/>
            <a:stretch/>
          </p:blipFill>
          <p:spPr>
            <a:xfrm>
              <a:off x="6081521" y="3166070"/>
              <a:ext cx="1637715" cy="369192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C654B0-3CC5-4A73-82BD-8AEBBB46B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0675">
              <a:off x="6864423" y="4408733"/>
              <a:ext cx="269999" cy="38085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717C70-60B8-4346-8CAE-47CBB9DAC169}"/>
              </a:ext>
            </a:extLst>
          </p:cNvPr>
          <p:cNvGrpSpPr/>
          <p:nvPr/>
        </p:nvGrpSpPr>
        <p:grpSpPr>
          <a:xfrm>
            <a:off x="2611938" y="1726695"/>
            <a:ext cx="3927088" cy="548068"/>
            <a:chOff x="1433693" y="1706036"/>
            <a:chExt cx="4629107" cy="73303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EAA88DE-80C6-45E1-99C4-FCE6A1DD25DF}"/>
                </a:ext>
              </a:extLst>
            </p:cNvPr>
            <p:cNvSpPr/>
            <p:nvPr/>
          </p:nvSpPr>
          <p:spPr>
            <a:xfrm>
              <a:off x="1433693" y="1706036"/>
              <a:ext cx="4629107" cy="733035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Google Shape;111;p9">
              <a:extLst>
                <a:ext uri="{FF2B5EF4-FFF2-40B4-BE49-F238E27FC236}">
                  <a16:creationId xmlns:a16="http://schemas.microsoft.com/office/drawing/2014/main" id="{4CBC7B22-6D99-4CC5-8417-F938AC03E36E}"/>
                </a:ext>
              </a:extLst>
            </p:cNvPr>
            <p:cNvSpPr/>
            <p:nvPr/>
          </p:nvSpPr>
          <p:spPr>
            <a:xfrm>
              <a:off x="1642037" y="1861702"/>
              <a:ext cx="4420763" cy="411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Why is Remembrance Day important?</a:t>
              </a:r>
              <a:endParaRPr sz="2400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71A278-F3EE-4338-BCE4-8F2C950B1B66}"/>
              </a:ext>
            </a:extLst>
          </p:cNvPr>
          <p:cNvGrpSpPr/>
          <p:nvPr/>
        </p:nvGrpSpPr>
        <p:grpSpPr>
          <a:xfrm>
            <a:off x="2176344" y="2482170"/>
            <a:ext cx="4802494" cy="548068"/>
            <a:chOff x="1221036" y="1706036"/>
            <a:chExt cx="5661002" cy="73303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2DB750D-5F5E-41DB-85B2-DFC34076DCA0}"/>
                </a:ext>
              </a:extLst>
            </p:cNvPr>
            <p:cNvSpPr/>
            <p:nvPr/>
          </p:nvSpPr>
          <p:spPr>
            <a:xfrm>
              <a:off x="1221036" y="1706036"/>
              <a:ext cx="5661002" cy="733035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Google Shape;111;p9">
              <a:extLst>
                <a:ext uri="{FF2B5EF4-FFF2-40B4-BE49-F238E27FC236}">
                  <a16:creationId xmlns:a16="http://schemas.microsoft.com/office/drawing/2014/main" id="{4414EC0E-40A2-488E-A3FD-16D618FDF974}"/>
                </a:ext>
              </a:extLst>
            </p:cNvPr>
            <p:cNvSpPr/>
            <p:nvPr/>
          </p:nvSpPr>
          <p:spPr>
            <a:xfrm>
              <a:off x="1471294" y="1861702"/>
              <a:ext cx="5310978" cy="411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What can we do to bring peace to our world?</a:t>
              </a:r>
              <a:endParaRPr sz="2800" dirty="0">
                <a:latin typeface="Report" panose="02000506020000020003" pitchFamily="2" charset="0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677E4A-10F4-47A9-8D70-81A093E3CA24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7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2F8A0F-7B45-4B7E-9FEE-2AB1D8663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74"/>
          <a:stretch/>
        </p:blipFill>
        <p:spPr>
          <a:xfrm>
            <a:off x="3040913" y="619129"/>
            <a:ext cx="2877824" cy="57920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B11360-8B91-4458-AB65-0D2B6734768B}"/>
              </a:ext>
            </a:extLst>
          </p:cNvPr>
          <p:cNvSpPr/>
          <p:nvPr/>
        </p:nvSpPr>
        <p:spPr>
          <a:xfrm>
            <a:off x="1866014" y="3649150"/>
            <a:ext cx="5411972" cy="976011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Google Shape;110;p9">
            <a:extLst>
              <a:ext uri="{FF2B5EF4-FFF2-40B4-BE49-F238E27FC236}">
                <a16:creationId xmlns:a16="http://schemas.microsoft.com/office/drawing/2014/main" id="{0215B255-C7E6-4C61-8FF1-1D9DE30C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56" y="3733797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54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Remember Them</a:t>
            </a:r>
            <a:endParaRPr sz="88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0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63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D97849-33CD-4A3B-A588-302A4005F3D9}"/>
              </a:ext>
            </a:extLst>
          </p:cNvPr>
          <p:cNvGrpSpPr/>
          <p:nvPr/>
        </p:nvGrpSpPr>
        <p:grpSpPr>
          <a:xfrm>
            <a:off x="1110574" y="1706034"/>
            <a:ext cx="6946372" cy="1534907"/>
            <a:chOff x="1195969" y="1706034"/>
            <a:chExt cx="7239859" cy="15349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035DB8E-6D49-4877-9796-FDD8BDA1E54D}"/>
                </a:ext>
              </a:extLst>
            </p:cNvPr>
            <p:cNvSpPr/>
            <p:nvPr/>
          </p:nvSpPr>
          <p:spPr>
            <a:xfrm>
              <a:off x="1195969" y="1706034"/>
              <a:ext cx="7239859" cy="1534907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CE37F813-D187-46D0-968E-084EF46BDF2E}"/>
                </a:ext>
              </a:extLst>
            </p:cNvPr>
            <p:cNvSpPr/>
            <p:nvPr/>
          </p:nvSpPr>
          <p:spPr>
            <a:xfrm>
              <a:off x="1401533" y="1856925"/>
              <a:ext cx="685463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Remembrance Day is held on November 11</a:t>
              </a:r>
              <a:r>
                <a:rPr lang="en-GB" sz="2000" b="0" i="0" u="none" strike="noStrike" baseline="30000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</a:t>
              </a: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 each year. It is a time when Canadians and others from around the world remember the service, courage and sacrifice that our soldiers gave for their country, so that we may live in freedom.</a:t>
              </a:r>
              <a:endParaRPr lang="en-GB" sz="2000" b="0" dirty="0">
                <a:effectLst/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4BAB52-03DC-4B67-BE11-79FE7303EA9D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110;p9">
            <a:extLst>
              <a:ext uri="{FF2B5EF4-FFF2-40B4-BE49-F238E27FC236}">
                <a16:creationId xmlns:a16="http://schemas.microsoft.com/office/drawing/2014/main" id="{DC399256-FE0F-446D-A136-C8058C08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What is Remembrance Day?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F5F1C6-820B-44CB-95DD-D6E36050BF44}"/>
              </a:ext>
            </a:extLst>
          </p:cNvPr>
          <p:cNvGrpSpPr/>
          <p:nvPr/>
        </p:nvGrpSpPr>
        <p:grpSpPr>
          <a:xfrm>
            <a:off x="1109887" y="3393709"/>
            <a:ext cx="6990277" cy="1242085"/>
            <a:chOff x="1195969" y="1617583"/>
            <a:chExt cx="7285619" cy="12420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128DF74-390E-465A-8C02-1937A69B655D}"/>
                </a:ext>
              </a:extLst>
            </p:cNvPr>
            <p:cNvSpPr/>
            <p:nvPr/>
          </p:nvSpPr>
          <p:spPr>
            <a:xfrm>
              <a:off x="1195969" y="1617583"/>
              <a:ext cx="7239859" cy="1242085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11;p9">
              <a:extLst>
                <a:ext uri="{FF2B5EF4-FFF2-40B4-BE49-F238E27FC236}">
                  <a16:creationId xmlns:a16="http://schemas.microsoft.com/office/drawing/2014/main" id="{CC50FAD6-9056-4BDF-9EA7-FEF53F0B6058}"/>
                </a:ext>
              </a:extLst>
            </p:cNvPr>
            <p:cNvSpPr/>
            <p:nvPr/>
          </p:nvSpPr>
          <p:spPr>
            <a:xfrm>
              <a:off x="1401533" y="1768473"/>
              <a:ext cx="708005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We remember our fallen soldiers of the past and present as </a:t>
              </a: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Well</a:t>
              </a:r>
              <a:r>
                <a:rPr lang="en-GB" sz="2000" dirty="0">
                  <a:solidFill>
                    <a:srgbClr val="1C1C1C"/>
                  </a:solidFill>
                  <a:latin typeface="Report" panose="02000506020000020003" pitchFamily="2" charset="0"/>
                </a:rPr>
                <a:t> </a:t>
              </a: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as our soldiers who survived and still serve our country </a:t>
              </a: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today in war, conflict and peace.</a:t>
              </a:r>
              <a:endParaRPr lang="en-GB" sz="2800" b="0" dirty="0">
                <a:effectLst/>
                <a:latin typeface="Report" panose="02000506020000020003" pitchFamily="2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7914BC28-CA59-4DEB-BAAD-0B8020B13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" r="11498" b="32945"/>
          <a:stretch/>
        </p:blipFill>
        <p:spPr bwMode="auto">
          <a:xfrm>
            <a:off x="-3011" y="1914694"/>
            <a:ext cx="9144000" cy="494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AB4AEE-7201-4978-88D5-23A4B6C8422C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86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3471B-DA40-49C6-BED7-E5B3494446B1}"/>
              </a:ext>
            </a:extLst>
          </p:cNvPr>
          <p:cNvGrpSpPr/>
          <p:nvPr/>
        </p:nvGrpSpPr>
        <p:grpSpPr>
          <a:xfrm>
            <a:off x="866027" y="1844258"/>
            <a:ext cx="6172726" cy="832580"/>
            <a:chOff x="1195968" y="1706035"/>
            <a:chExt cx="7276180" cy="8325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55FF2AB-44D7-412B-A9EC-53493AD79B05}"/>
                </a:ext>
              </a:extLst>
            </p:cNvPr>
            <p:cNvSpPr/>
            <p:nvPr/>
          </p:nvSpPr>
          <p:spPr>
            <a:xfrm>
              <a:off x="1195968" y="1706035"/>
              <a:ext cx="7276180" cy="832580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Google Shape;111;p9">
              <a:extLst>
                <a:ext uri="{FF2B5EF4-FFF2-40B4-BE49-F238E27FC236}">
                  <a16:creationId xmlns:a16="http://schemas.microsoft.com/office/drawing/2014/main" id="{15F857FA-0E59-4229-BA04-0FBAE3151B68}"/>
                </a:ext>
              </a:extLst>
            </p:cNvPr>
            <p:cNvSpPr/>
            <p:nvPr/>
          </p:nvSpPr>
          <p:spPr>
            <a:xfrm>
              <a:off x="1428967" y="1822626"/>
              <a:ext cx="6416519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On November 11</a:t>
              </a:r>
              <a:r>
                <a:rPr lang="en-GB" sz="2000" b="0" i="0" u="none" strike="noStrike" baseline="30000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</a:t>
              </a: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, at 11 a.m., we take a moment to remember our soldiers.</a:t>
              </a:r>
              <a:endParaRPr sz="2000" dirty="0">
                <a:latin typeface="Report" panose="02000506020000020003" pitchFamily="2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880356-6F74-47BE-A7EB-1C739BB2350D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Google Shape;110;p9"/>
          <p:cNvSpPr>
            <a:spLocks noGrp="1"/>
          </p:cNvSpPr>
          <p:nvPr>
            <p:ph type="title"/>
          </p:nvPr>
        </p:nvSpPr>
        <p:spPr>
          <a:xfrm>
            <a:off x="-81480" y="693214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We Remember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A07DD0-FAAF-4A29-8669-6EBC25E0D70B}"/>
              </a:ext>
            </a:extLst>
          </p:cNvPr>
          <p:cNvGrpSpPr/>
          <p:nvPr/>
        </p:nvGrpSpPr>
        <p:grpSpPr>
          <a:xfrm>
            <a:off x="1180214" y="2967944"/>
            <a:ext cx="5590256" cy="1195013"/>
            <a:chOff x="1586028" y="1706034"/>
            <a:chExt cx="6886120" cy="119501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BB8D16-FC6D-41D8-983C-613920C7DBD3}"/>
                </a:ext>
              </a:extLst>
            </p:cNvPr>
            <p:cNvSpPr/>
            <p:nvPr/>
          </p:nvSpPr>
          <p:spPr>
            <a:xfrm>
              <a:off x="1586028" y="1706034"/>
              <a:ext cx="6886120" cy="1195013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Google Shape;111;p9">
              <a:extLst>
                <a:ext uri="{FF2B5EF4-FFF2-40B4-BE49-F238E27FC236}">
                  <a16:creationId xmlns:a16="http://schemas.microsoft.com/office/drawing/2014/main" id="{364D7366-47F1-4A24-AAEA-88AE3908BDD9}"/>
                </a:ext>
              </a:extLst>
            </p:cNvPr>
            <p:cNvSpPr/>
            <p:nvPr/>
          </p:nvSpPr>
          <p:spPr>
            <a:xfrm>
              <a:off x="1856500" y="1849697"/>
              <a:ext cx="59551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We remember our soldiers at 11 a.m., because this is the moment the fighting ended during the First World War.</a:t>
              </a:r>
              <a:endParaRPr sz="2000" dirty="0">
                <a:latin typeface="Report" panose="02000506020000020003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12C48B-471D-4E04-9F23-7E7632A0C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13"/>
          <a:stretch/>
        </p:blipFill>
        <p:spPr>
          <a:xfrm>
            <a:off x="6061700" y="1585084"/>
            <a:ext cx="3305854" cy="484761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8D8552-E694-4C4A-A818-0F72FB546153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09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BC673F1-E50C-4041-9209-4F310EADB1D1}"/>
              </a:ext>
            </a:extLst>
          </p:cNvPr>
          <p:cNvGrpSpPr/>
          <p:nvPr/>
        </p:nvGrpSpPr>
        <p:grpSpPr>
          <a:xfrm>
            <a:off x="755649" y="1791097"/>
            <a:ext cx="6038556" cy="854777"/>
            <a:chOff x="1195969" y="1706035"/>
            <a:chExt cx="7239859" cy="85477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8733996-387F-4121-8903-3EB3D2FA6FEA}"/>
                </a:ext>
              </a:extLst>
            </p:cNvPr>
            <p:cNvSpPr/>
            <p:nvPr/>
          </p:nvSpPr>
          <p:spPr>
            <a:xfrm>
              <a:off x="1195969" y="1706035"/>
              <a:ext cx="7239859" cy="854777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B69EB05C-7F6A-41C0-BC4E-BCB6D2B8903E}"/>
                </a:ext>
              </a:extLst>
            </p:cNvPr>
            <p:cNvSpPr/>
            <p:nvPr/>
          </p:nvSpPr>
          <p:spPr>
            <a:xfrm>
              <a:off x="1428173" y="1816143"/>
              <a:ext cx="64595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Remembrance Day was originally called Armistice Day and was observed at the same time as Thanksgiving.</a:t>
              </a:r>
              <a:endParaRPr lang="en-GB" sz="1800" dirty="0"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2E8115-17B8-4E2B-8DB7-E38809D802BA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110;p9">
            <a:extLst>
              <a:ext uri="{FF2B5EF4-FFF2-40B4-BE49-F238E27FC236}">
                <a16:creationId xmlns:a16="http://schemas.microsoft.com/office/drawing/2014/main" id="{019BDB87-AA97-4057-94EF-7ACEDD69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Start of Remembrance Day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1CD11A-A838-46A6-AA68-D80ABD49267E}"/>
              </a:ext>
            </a:extLst>
          </p:cNvPr>
          <p:cNvGrpSpPr/>
          <p:nvPr/>
        </p:nvGrpSpPr>
        <p:grpSpPr>
          <a:xfrm>
            <a:off x="755648" y="2876169"/>
            <a:ext cx="5687682" cy="1589508"/>
            <a:chOff x="1195969" y="1713717"/>
            <a:chExt cx="7239859" cy="114854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D107CDF-7A9E-4366-835B-9E79E0E6114C}"/>
                </a:ext>
              </a:extLst>
            </p:cNvPr>
            <p:cNvSpPr/>
            <p:nvPr/>
          </p:nvSpPr>
          <p:spPr>
            <a:xfrm>
              <a:off x="1195969" y="1713717"/>
              <a:ext cx="7239859" cy="1148543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11;p9">
              <a:extLst>
                <a:ext uri="{FF2B5EF4-FFF2-40B4-BE49-F238E27FC236}">
                  <a16:creationId xmlns:a16="http://schemas.microsoft.com/office/drawing/2014/main" id="{2CAFB8F6-8A05-4C50-8C3B-9EA792905C23}"/>
                </a:ext>
              </a:extLst>
            </p:cNvPr>
            <p:cNvSpPr/>
            <p:nvPr/>
          </p:nvSpPr>
          <p:spPr>
            <a:xfrm>
              <a:off x="1455242" y="1839192"/>
              <a:ext cx="6775450" cy="889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This changed in 1931. The federal government of Canada decided that Remembrance Day would continue to be observed on November 11</a:t>
              </a:r>
              <a:r>
                <a:rPr lang="en-GB" sz="2000" b="0" i="0" u="none" strike="noStrike" baseline="30000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</a:t>
              </a: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 and Thanksgiving would be moved to another date.</a:t>
              </a:r>
              <a:endParaRPr lang="en-GB" sz="1800" dirty="0">
                <a:latin typeface="Report" panose="02000506020000020003" pitchFamily="2" charset="0"/>
              </a:endParaRPr>
            </a:p>
          </p:txBody>
        </p:sp>
      </p:grpSp>
      <p:pic>
        <p:nvPicPr>
          <p:cNvPr id="11" name="Picture 5">
            <a:extLst>
              <a:ext uri="{FF2B5EF4-FFF2-40B4-BE49-F238E27FC236}">
                <a16:creationId xmlns:a16="http://schemas.microsoft.com/office/drawing/2014/main" id="{818B4069-4DE1-40E2-BC8D-2AE51DC8B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415">
            <a:off x="6053109" y="1904672"/>
            <a:ext cx="2619713" cy="172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B148B7-723E-4333-9000-6415A5486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01"/>
          <a:stretch/>
        </p:blipFill>
        <p:spPr>
          <a:xfrm>
            <a:off x="5427657" y="3267624"/>
            <a:ext cx="2574177" cy="31438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E774B7-F2BE-4FCA-B4D8-75C888EF7938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3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14AFF9-A922-4F22-890B-24402E3F35A5}"/>
              </a:ext>
            </a:extLst>
          </p:cNvPr>
          <p:cNvGrpSpPr/>
          <p:nvPr/>
        </p:nvGrpSpPr>
        <p:grpSpPr>
          <a:xfrm>
            <a:off x="908051" y="3987212"/>
            <a:ext cx="6991938" cy="1831854"/>
            <a:chOff x="1816984" y="1783294"/>
            <a:chExt cx="7506735" cy="212149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86E4A77-CACD-46DC-A89A-044B0029EEFC}"/>
                </a:ext>
              </a:extLst>
            </p:cNvPr>
            <p:cNvSpPr/>
            <p:nvPr/>
          </p:nvSpPr>
          <p:spPr>
            <a:xfrm>
              <a:off x="1816984" y="1783294"/>
              <a:ext cx="7506735" cy="2121492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A7AFD5B6-B486-41C1-A58C-4247CC153A71}"/>
                </a:ext>
              </a:extLst>
            </p:cNvPr>
            <p:cNvSpPr/>
            <p:nvPr/>
          </p:nvSpPr>
          <p:spPr>
            <a:xfrm>
              <a:off x="2824551" y="1895052"/>
              <a:ext cx="6282277" cy="16125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i="0" u="none" strike="noStrike" dirty="0">
                  <a:solidFill>
                    <a:srgbClr val="D81C33"/>
                  </a:solidFill>
                  <a:effectLst/>
                  <a:latin typeface="Report" panose="02000506020000020003" pitchFamily="2" charset="0"/>
                </a:rPr>
                <a:t>The Last Post</a:t>
              </a:r>
              <a:endParaRPr lang="en-GB" sz="2400" b="0" dirty="0">
                <a:solidFill>
                  <a:srgbClr val="D81C33"/>
                </a:solidFill>
                <a:effectLst/>
                <a:latin typeface="Report" panose="02000506020000020003" pitchFamily="2" charset="0"/>
              </a:endParaRPr>
            </a:p>
            <a:p>
              <a:pPr marL="342900" indent="-342900" rtl="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Traditionally, the “Last Post” was played when the final inspection of the day was complete. This let people know that the camp was safe for the night. It is also a bugle call.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In a Remembrance Day service, it symbolizes death.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447A3F-AA37-4ED1-B38D-9C43CFB25C69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4FE1CA-26F6-4B43-9D43-090D62855448}"/>
              </a:ext>
            </a:extLst>
          </p:cNvPr>
          <p:cNvGrpSpPr/>
          <p:nvPr/>
        </p:nvGrpSpPr>
        <p:grpSpPr>
          <a:xfrm>
            <a:off x="755651" y="1921439"/>
            <a:ext cx="7144338" cy="1831854"/>
            <a:chOff x="1816984" y="1783295"/>
            <a:chExt cx="7670355" cy="184566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8B4FE38-4E00-469C-87B6-7882B14F3232}"/>
                </a:ext>
              </a:extLst>
            </p:cNvPr>
            <p:cNvSpPr/>
            <p:nvPr/>
          </p:nvSpPr>
          <p:spPr>
            <a:xfrm>
              <a:off x="1816984" y="1783295"/>
              <a:ext cx="7670355" cy="1845668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Google Shape;111;p9">
              <a:extLst>
                <a:ext uri="{FF2B5EF4-FFF2-40B4-BE49-F238E27FC236}">
                  <a16:creationId xmlns:a16="http://schemas.microsoft.com/office/drawing/2014/main" id="{39152002-F80E-4E6C-9625-CAE3D45C91FD}"/>
                </a:ext>
              </a:extLst>
            </p:cNvPr>
            <p:cNvSpPr/>
            <p:nvPr/>
          </p:nvSpPr>
          <p:spPr>
            <a:xfrm>
              <a:off x="3733980" y="1858109"/>
              <a:ext cx="5639207" cy="160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i="0" u="none" strike="noStrike" dirty="0">
                  <a:solidFill>
                    <a:srgbClr val="D81C33"/>
                  </a:solidFill>
                  <a:effectLst/>
                  <a:latin typeface="Report" panose="02000506020000020003" pitchFamily="2" charset="0"/>
                </a:rPr>
                <a:t>Reveille</a:t>
              </a:r>
              <a:endParaRPr lang="en-GB" sz="2400" b="0" dirty="0">
                <a:solidFill>
                  <a:srgbClr val="D81C33"/>
                </a:solidFill>
                <a:effectLst/>
                <a:latin typeface="Report" panose="02000506020000020003" pitchFamily="2" charset="0"/>
              </a:endParaRPr>
            </a:p>
            <a:p>
              <a:pPr marL="285750" indent="-285750" rtl="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The first bugle call of the day to wake soldiers in the morning. </a:t>
              </a:r>
            </a:p>
            <a:p>
              <a:pPr marL="285750" indent="-285750" rtl="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During Remembrance Day ceremonies, it is played to signify the resurrection of the spirit of the fallen.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9197280-2D8B-4A93-8319-AB9801496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635" b="13151"/>
          <a:stretch/>
        </p:blipFill>
        <p:spPr>
          <a:xfrm>
            <a:off x="-570577" y="765175"/>
            <a:ext cx="3111760" cy="60928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20A366-C74A-4472-8793-F2343522346F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10;p9">
            <a:extLst>
              <a:ext uri="{FF2B5EF4-FFF2-40B4-BE49-F238E27FC236}">
                <a16:creationId xmlns:a16="http://schemas.microsoft.com/office/drawing/2014/main" id="{C928DBC2-F11A-48F8-840C-64233774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480" y="671948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Songs Played on Remembrance Day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97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360CB2-980F-43DA-8CCD-3D9431AC497D}"/>
              </a:ext>
            </a:extLst>
          </p:cNvPr>
          <p:cNvGrpSpPr/>
          <p:nvPr/>
        </p:nvGrpSpPr>
        <p:grpSpPr>
          <a:xfrm>
            <a:off x="1184171" y="3353268"/>
            <a:ext cx="5964865" cy="970176"/>
            <a:chOff x="1010254" y="1215628"/>
            <a:chExt cx="7667781" cy="97017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83A7AEC-0DA6-4EFD-BA47-DB79171E508A}"/>
                </a:ext>
              </a:extLst>
            </p:cNvPr>
            <p:cNvSpPr/>
            <p:nvPr/>
          </p:nvSpPr>
          <p:spPr>
            <a:xfrm>
              <a:off x="1010254" y="1215628"/>
              <a:ext cx="7667781" cy="970176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C8946FBC-6BEA-470C-8A0A-184733BA25C7}"/>
                </a:ext>
              </a:extLst>
            </p:cNvPr>
            <p:cNvSpPr/>
            <p:nvPr/>
          </p:nvSpPr>
          <p:spPr>
            <a:xfrm>
              <a:off x="1284908" y="1387331"/>
              <a:ext cx="5944311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It is a symbol of remembrance and the blood shed by many soldiers for us and our freedom.</a:t>
              </a:r>
              <a:endParaRPr lang="en-GB" sz="2400" dirty="0"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1858F8-BEE4-4874-B7F5-468A20F02D7C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110;p9">
            <a:extLst>
              <a:ext uri="{FF2B5EF4-FFF2-40B4-BE49-F238E27FC236}">
                <a16:creationId xmlns:a16="http://schemas.microsoft.com/office/drawing/2014/main" id="{64F080FA-0522-49DC-AA87-90C054CD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Why We Wear Poppies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B6B4C5-A4E7-4D89-BA7C-9CC243C0A84A}"/>
              </a:ext>
            </a:extLst>
          </p:cNvPr>
          <p:cNvGrpSpPr/>
          <p:nvPr/>
        </p:nvGrpSpPr>
        <p:grpSpPr>
          <a:xfrm>
            <a:off x="755649" y="1759198"/>
            <a:ext cx="6240574" cy="1260447"/>
            <a:chOff x="1195969" y="1674136"/>
            <a:chExt cx="7482066" cy="126044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521E32-A1E0-4EE2-8DB3-2359E93AB6A9}"/>
                </a:ext>
              </a:extLst>
            </p:cNvPr>
            <p:cNvSpPr/>
            <p:nvPr/>
          </p:nvSpPr>
          <p:spPr>
            <a:xfrm>
              <a:off x="1195969" y="1674136"/>
              <a:ext cx="7482066" cy="1260447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11;p9">
              <a:extLst>
                <a:ext uri="{FF2B5EF4-FFF2-40B4-BE49-F238E27FC236}">
                  <a16:creationId xmlns:a16="http://schemas.microsoft.com/office/drawing/2014/main" id="{C2D0537E-25BC-42C5-8A18-91364080794F}"/>
                </a:ext>
              </a:extLst>
            </p:cNvPr>
            <p:cNvSpPr/>
            <p:nvPr/>
          </p:nvSpPr>
          <p:spPr>
            <a:xfrm>
              <a:off x="1428173" y="1816143"/>
              <a:ext cx="603882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The poem, “In Flanders Fields” by Canadian poet, soldier and physician John McCrae made wearing poppies around Remembrance Day popular.</a:t>
              </a:r>
              <a:endParaRPr lang="en-GB" sz="2000" dirty="0">
                <a:latin typeface="Report" panose="02000506020000020003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8A8F5-CDA1-4FF7-AE50-8E9AFF69D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598"/>
          <a:stretch/>
        </p:blipFill>
        <p:spPr>
          <a:xfrm>
            <a:off x="5576859" y="1627361"/>
            <a:ext cx="3059290" cy="47840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B404FA-7554-4365-A537-3BACB8ADBBCC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45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DED10A-A16D-41F1-BDAB-2F93F28EE7A0}"/>
              </a:ext>
            </a:extLst>
          </p:cNvPr>
          <p:cNvGrpSpPr/>
          <p:nvPr/>
        </p:nvGrpSpPr>
        <p:grpSpPr>
          <a:xfrm>
            <a:off x="3178159" y="3886945"/>
            <a:ext cx="4088638" cy="2221127"/>
            <a:chOff x="881487" y="979646"/>
            <a:chExt cx="4819534" cy="222112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CC14EEA-5C75-4DE2-BEAD-EA39810C6674}"/>
                </a:ext>
              </a:extLst>
            </p:cNvPr>
            <p:cNvSpPr/>
            <p:nvPr/>
          </p:nvSpPr>
          <p:spPr>
            <a:xfrm>
              <a:off x="881487" y="979646"/>
              <a:ext cx="4819534" cy="2221127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FC40B5FE-8B17-47DD-85D9-43C236B188D5}"/>
                </a:ext>
              </a:extLst>
            </p:cNvPr>
            <p:cNvSpPr/>
            <p:nvPr/>
          </p:nvSpPr>
          <p:spPr>
            <a:xfrm>
              <a:off x="1289701" y="1172337"/>
              <a:ext cx="3528283" cy="18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The Poppy Campaign uses the donations from the poppies to support our veterans and current soldiers buy necessities such as wheelchair ramps, food, eyeglasses, etc. </a:t>
              </a:r>
              <a:endParaRPr sz="2800" dirty="0"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D9F752-1848-429F-AE82-BD410BDE75E4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0D0869-31DE-4693-87F2-D55800283EC2}"/>
              </a:ext>
            </a:extLst>
          </p:cNvPr>
          <p:cNvGrpSpPr/>
          <p:nvPr/>
        </p:nvGrpSpPr>
        <p:grpSpPr>
          <a:xfrm>
            <a:off x="1702130" y="2390273"/>
            <a:ext cx="4379056" cy="1211347"/>
            <a:chOff x="1195968" y="1706034"/>
            <a:chExt cx="5161868" cy="12113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F46572E-32E2-47E0-AC73-04642B6D948F}"/>
                </a:ext>
              </a:extLst>
            </p:cNvPr>
            <p:cNvSpPr/>
            <p:nvPr/>
          </p:nvSpPr>
          <p:spPr>
            <a:xfrm>
              <a:off x="1195968" y="1706034"/>
              <a:ext cx="5161868" cy="1211347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Google Shape;111;p9">
              <a:extLst>
                <a:ext uri="{FF2B5EF4-FFF2-40B4-BE49-F238E27FC236}">
                  <a16:creationId xmlns:a16="http://schemas.microsoft.com/office/drawing/2014/main" id="{C072A5C2-D6E7-4958-B590-54E20CE20559}"/>
                </a:ext>
              </a:extLst>
            </p:cNvPr>
            <p:cNvSpPr/>
            <p:nvPr/>
          </p:nvSpPr>
          <p:spPr>
            <a:xfrm>
              <a:off x="2127859" y="1854525"/>
              <a:ext cx="4229977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The Poppy Campaign is held across Canada from the last Friday of October to November 11</a:t>
              </a:r>
              <a:r>
                <a:rPr lang="en-GB" sz="2000" b="0" i="0" u="none" strike="noStrike" baseline="30000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</a:t>
              </a: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.</a:t>
              </a:r>
              <a:endParaRPr sz="2400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CEFF91-BC38-4B3D-904A-7EE7A30DDFA9}"/>
              </a:ext>
            </a:extLst>
          </p:cNvPr>
          <p:cNvGrpSpPr/>
          <p:nvPr/>
        </p:nvGrpSpPr>
        <p:grpSpPr>
          <a:xfrm>
            <a:off x="465322" y="2473338"/>
            <a:ext cx="2653239" cy="3945570"/>
            <a:chOff x="2211569" y="2677476"/>
            <a:chExt cx="2515964" cy="37414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D020B1-3763-4CDB-9731-6CBBDF69C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2446" b="27484"/>
            <a:stretch/>
          </p:blipFill>
          <p:spPr>
            <a:xfrm>
              <a:off x="2211569" y="2677476"/>
              <a:ext cx="2515964" cy="37414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90D34C-2AFA-407E-AB95-9AC9D5F3B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0675">
              <a:off x="3445631" y="4348874"/>
              <a:ext cx="356095" cy="50229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67EF5F-8CB1-47CE-9892-298510FBF8C7}"/>
              </a:ext>
            </a:extLst>
          </p:cNvPr>
          <p:cNvGrpSpPr/>
          <p:nvPr/>
        </p:nvGrpSpPr>
        <p:grpSpPr>
          <a:xfrm>
            <a:off x="6411433" y="2473339"/>
            <a:ext cx="2350329" cy="3945569"/>
            <a:chOff x="4447008" y="2781138"/>
            <a:chExt cx="2166977" cy="36377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BBF629-C021-48D1-9573-B4CD3B8A8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6629"/>
            <a:stretch/>
          </p:blipFill>
          <p:spPr>
            <a:xfrm>
              <a:off x="4447008" y="2781138"/>
              <a:ext cx="2166977" cy="363777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4DE7D2-E201-4C6C-9E9C-7EE3E812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0675">
              <a:off x="5501764" y="4410740"/>
              <a:ext cx="356095" cy="502298"/>
            </a:xfrm>
            <a:prstGeom prst="rect">
              <a:avLst/>
            </a:prstGeom>
          </p:spPr>
        </p:pic>
      </p:grpSp>
      <p:sp>
        <p:nvSpPr>
          <p:cNvPr id="16" name="Google Shape;111;p9">
            <a:extLst>
              <a:ext uri="{FF2B5EF4-FFF2-40B4-BE49-F238E27FC236}">
                <a16:creationId xmlns:a16="http://schemas.microsoft.com/office/drawing/2014/main" id="{0AF00CBE-2422-48FA-8BD2-0B745D73740E}"/>
              </a:ext>
            </a:extLst>
          </p:cNvPr>
          <p:cNvSpPr/>
          <p:nvPr/>
        </p:nvSpPr>
        <p:spPr>
          <a:xfrm>
            <a:off x="986255" y="1658636"/>
            <a:ext cx="72539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dirty="0">
                <a:solidFill>
                  <a:srgbClr val="1C1C1C"/>
                </a:solidFill>
                <a:effectLst/>
                <a:latin typeface="Report" panose="02000506020000020003" pitchFamily="2" charset="0"/>
              </a:rPr>
              <a:t>Did you ever wonder where the money from the purchase of poppies to wear goes to?</a:t>
            </a:r>
            <a:endParaRPr sz="2400" dirty="0">
              <a:latin typeface="Report" panose="02000506020000020003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9A79EB-77C3-4151-81BC-252DCD6016D0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10;p9">
            <a:extLst>
              <a:ext uri="{FF2B5EF4-FFF2-40B4-BE49-F238E27FC236}">
                <a16:creationId xmlns:a16="http://schemas.microsoft.com/office/drawing/2014/main" id="{001D5C62-B33C-40CD-88C2-490AC1E7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480" y="671948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The Poppy Campaign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9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56BF80-BAE5-45DE-A344-02AC83FC4443}"/>
              </a:ext>
            </a:extLst>
          </p:cNvPr>
          <p:cNvGrpSpPr/>
          <p:nvPr/>
        </p:nvGrpSpPr>
        <p:grpSpPr>
          <a:xfrm>
            <a:off x="1661784" y="3017950"/>
            <a:ext cx="5856942" cy="1874723"/>
            <a:chOff x="1655920" y="1631604"/>
            <a:chExt cx="7022116" cy="18747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E334FFA-81E3-4D7D-BE72-2DA98B4DBA39}"/>
                </a:ext>
              </a:extLst>
            </p:cNvPr>
            <p:cNvSpPr/>
            <p:nvPr/>
          </p:nvSpPr>
          <p:spPr>
            <a:xfrm>
              <a:off x="1655920" y="1631604"/>
              <a:ext cx="7022116" cy="1874723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FA335BDA-DD56-4267-9C78-3F4903C31D7E}"/>
                </a:ext>
              </a:extLst>
            </p:cNvPr>
            <p:cNvSpPr/>
            <p:nvPr/>
          </p:nvSpPr>
          <p:spPr>
            <a:xfrm>
              <a:off x="1977285" y="1797518"/>
              <a:ext cx="5224880" cy="1538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The official national ceremony is at the National War Memorial in Ottawa. The Prime Minister, Governor General and Silver Cross Mother are there. Sometimes, a member of the Royal Family is in attendance.</a:t>
              </a:r>
              <a:endParaRPr lang="en-GB" sz="2800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31A9A9-91CF-43F4-82DC-43291B6B8FCC}"/>
              </a:ext>
            </a:extLst>
          </p:cNvPr>
          <p:cNvGrpSpPr/>
          <p:nvPr/>
        </p:nvGrpSpPr>
        <p:grpSpPr>
          <a:xfrm>
            <a:off x="1159686" y="1859777"/>
            <a:ext cx="6240574" cy="877676"/>
            <a:chOff x="1195969" y="1674137"/>
            <a:chExt cx="7482067" cy="87767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250281B-EDA1-48BC-8974-99607F1AA57A}"/>
                </a:ext>
              </a:extLst>
            </p:cNvPr>
            <p:cNvSpPr/>
            <p:nvPr/>
          </p:nvSpPr>
          <p:spPr>
            <a:xfrm>
              <a:off x="1195969" y="1674137"/>
              <a:ext cx="7482067" cy="877676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Google Shape;111;p9">
              <a:extLst>
                <a:ext uri="{FF2B5EF4-FFF2-40B4-BE49-F238E27FC236}">
                  <a16:creationId xmlns:a16="http://schemas.microsoft.com/office/drawing/2014/main" id="{458E2607-CA03-4E2F-A347-63C17093A093}"/>
                </a:ext>
              </a:extLst>
            </p:cNvPr>
            <p:cNvSpPr/>
            <p:nvPr/>
          </p:nvSpPr>
          <p:spPr>
            <a:xfrm>
              <a:off x="1428173" y="1816143"/>
              <a:ext cx="603882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Remembrance Day is observed throughout Canada and the Commonwealth.</a:t>
              </a:r>
              <a:endParaRPr lang="en-GB" sz="2400" dirty="0">
                <a:latin typeface="Report" panose="02000506020000020003" pitchFamily="2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17EC31-566F-426D-BD69-826A69FD343A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EE7F17-EF8C-4935-A6C4-0058AB4CA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22"/>
          <a:stretch/>
        </p:blipFill>
        <p:spPr>
          <a:xfrm>
            <a:off x="5031776" y="1572846"/>
            <a:ext cx="4542388" cy="52851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734F1C-5309-4B41-8804-AF62137678ED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10;p9">
            <a:extLst>
              <a:ext uri="{FF2B5EF4-FFF2-40B4-BE49-F238E27FC236}">
                <a16:creationId xmlns:a16="http://schemas.microsoft.com/office/drawing/2014/main" id="{1334406F-F4B7-4257-91EF-2F3E8883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2900" b="1" i="0" u="none" strike="noStrike" dirty="0">
                <a:solidFill>
                  <a:schemeClr val="bg1"/>
                </a:solidFill>
                <a:effectLst/>
                <a:latin typeface="Report" panose="02000506020000020003" pitchFamily="2" charset="0"/>
              </a:rPr>
              <a:t>Where is Remembrance Day Observed in Canada?</a:t>
            </a:r>
            <a:endParaRPr sz="2900" dirty="0">
              <a:solidFill>
                <a:schemeClr val="bg1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9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E97394-0746-4057-A226-455BA3850B81}"/>
              </a:ext>
            </a:extLst>
          </p:cNvPr>
          <p:cNvGrpSpPr/>
          <p:nvPr/>
        </p:nvGrpSpPr>
        <p:grpSpPr>
          <a:xfrm>
            <a:off x="918940" y="4539007"/>
            <a:ext cx="5958792" cy="1287636"/>
            <a:chOff x="1195968" y="1801732"/>
            <a:chExt cx="7024003" cy="128763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D664B97-44F3-40D3-9361-9C7FC238EAB3}"/>
                </a:ext>
              </a:extLst>
            </p:cNvPr>
            <p:cNvSpPr/>
            <p:nvPr/>
          </p:nvSpPr>
          <p:spPr>
            <a:xfrm>
              <a:off x="1195968" y="1801732"/>
              <a:ext cx="7024003" cy="1287636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A5C64AB8-91FC-4431-812B-FAF2CB001055}"/>
                </a:ext>
              </a:extLst>
            </p:cNvPr>
            <p:cNvSpPr/>
            <p:nvPr/>
          </p:nvSpPr>
          <p:spPr>
            <a:xfrm>
              <a:off x="1441501" y="1976398"/>
              <a:ext cx="5752546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The Silver Cross is a medal that is awarded to mothers who have lost a child in war. It is awarded by the Canadian Forces on behalf of the Queen.</a:t>
              </a:r>
              <a:endParaRPr sz="2800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3413B5-9503-43D3-8623-896EB1BA0DF4}"/>
              </a:ext>
            </a:extLst>
          </p:cNvPr>
          <p:cNvGrpSpPr/>
          <p:nvPr/>
        </p:nvGrpSpPr>
        <p:grpSpPr>
          <a:xfrm>
            <a:off x="1345777" y="1735840"/>
            <a:ext cx="5958792" cy="2506551"/>
            <a:chOff x="1195968" y="1706035"/>
            <a:chExt cx="7024003" cy="250655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77E24B7-152B-4565-BE45-E75F4188B8AF}"/>
                </a:ext>
              </a:extLst>
            </p:cNvPr>
            <p:cNvSpPr/>
            <p:nvPr/>
          </p:nvSpPr>
          <p:spPr>
            <a:xfrm>
              <a:off x="1195968" y="1706035"/>
              <a:ext cx="7024003" cy="2506551"/>
            </a:xfrm>
            <a:prstGeom prst="roundRect">
              <a:avLst>
                <a:gd name="adj" fmla="val 15067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Google Shape;111;p9">
              <a:extLst>
                <a:ext uri="{FF2B5EF4-FFF2-40B4-BE49-F238E27FC236}">
                  <a16:creationId xmlns:a16="http://schemas.microsoft.com/office/drawing/2014/main" id="{46E5435D-021A-49FA-95EE-597E3F5770A5}"/>
                </a:ext>
              </a:extLst>
            </p:cNvPr>
            <p:cNvSpPr/>
            <p:nvPr/>
          </p:nvSpPr>
          <p:spPr>
            <a:xfrm>
              <a:off x="1541770" y="1880701"/>
              <a:ext cx="5376255" cy="2154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The Royal Canadian Legion chooses a woman to represent all mothers who have lost a child who served in war. This woman lays a wreath during the National Remembrance Day ceremony at the National War Memorial in Ottawa. A different woman is chosen each year from all over Canada.</a:t>
              </a:r>
              <a:endParaRPr sz="2400" dirty="0">
                <a:latin typeface="Report" panose="02000506020000020003" pitchFamily="2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3D1DBB-091F-4D23-BFEE-85F11587FBA0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oogle Shape;110;p9">
            <a:extLst>
              <a:ext uri="{FF2B5EF4-FFF2-40B4-BE49-F238E27FC236}">
                <a16:creationId xmlns:a16="http://schemas.microsoft.com/office/drawing/2014/main" id="{2F826373-B0E8-4B5A-B6D6-6E0C4FFB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480" y="661315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The Silver Cross Mother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B8092-0263-4A58-84AB-CBC3544F6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260"/>
          <a:stretch/>
        </p:blipFill>
        <p:spPr>
          <a:xfrm>
            <a:off x="5807943" y="1190847"/>
            <a:ext cx="3336057" cy="5343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B46B9E-31C6-4432-A291-49319478EC2A}"/>
              </a:ext>
            </a:extLst>
          </p:cNvPr>
          <p:cNvCxnSpPr>
            <a:cxnSpLocks/>
          </p:cNvCxnSpPr>
          <p:nvPr/>
        </p:nvCxnSpPr>
        <p:spPr>
          <a:xfrm>
            <a:off x="1822272" y="623706"/>
            <a:ext cx="5535462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CC4148A-EB90-4EEC-B845-5EAFA2C1132F}" vid="{F9024993-B578-4923-B868-A13A082C32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3-5 Standard PowerPoint</Template>
  <TotalTime>412</TotalTime>
  <Words>580</Words>
  <Application>Microsoft Office PowerPoint</Application>
  <PresentationFormat>On-screen Show (4:3)</PresentationFormat>
  <Paragraphs>38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Twinkl</vt:lpstr>
      <vt:lpstr>Arial</vt:lpstr>
      <vt:lpstr>Report</vt:lpstr>
      <vt:lpstr>Calibri</vt:lpstr>
      <vt:lpstr>Office Theme</vt:lpstr>
      <vt:lpstr>PowerPoint Presentation</vt:lpstr>
      <vt:lpstr>What is Remembrance Day?</vt:lpstr>
      <vt:lpstr>We Remember</vt:lpstr>
      <vt:lpstr>Start of Remembrance Day</vt:lpstr>
      <vt:lpstr>Songs Played on Remembrance Day</vt:lpstr>
      <vt:lpstr>Why We Wear Poppies</vt:lpstr>
      <vt:lpstr>The Poppy Campaign</vt:lpstr>
      <vt:lpstr>Where is Remembrance Day Observed in Canada?</vt:lpstr>
      <vt:lpstr>The Silver Cross Mother</vt:lpstr>
      <vt:lpstr>Veterans’ Week</vt:lpstr>
      <vt:lpstr>Reflection Questions</vt:lpstr>
      <vt:lpstr>Remember Them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Sophie Beasley</dc:creator>
  <cp:lastModifiedBy>Craig, Joan (ASD-N)</cp:lastModifiedBy>
  <cp:revision>7</cp:revision>
  <dcterms:created xsi:type="dcterms:W3CDTF">2021-05-26T14:50:50Z</dcterms:created>
  <dcterms:modified xsi:type="dcterms:W3CDTF">2021-11-08T10:47:47Z</dcterms:modified>
</cp:coreProperties>
</file>